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8" r:id="rId4"/>
  </p:sldMasterIdLst>
  <p:sldIdLst>
    <p:sldId id="256" r:id="rId5"/>
    <p:sldId id="258" r:id="rId6"/>
    <p:sldId id="259" r:id="rId7"/>
    <p:sldId id="257" r:id="rId8"/>
    <p:sldId id="262" r:id="rId9"/>
    <p:sldId id="267" r:id="rId10"/>
    <p:sldId id="261" r:id="rId11"/>
    <p:sldId id="263" r:id="rId12"/>
    <p:sldId id="273" r:id="rId13"/>
    <p:sldId id="264" r:id="rId14"/>
    <p:sldId id="269" r:id="rId15"/>
    <p:sldId id="266" r:id="rId16"/>
    <p:sldId id="265" r:id="rId17"/>
    <p:sldId id="270" r:id="rId18"/>
    <p:sldId id="271" r:id="rId19"/>
    <p:sldId id="272" r:id="rId20"/>
    <p:sldId id="276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90" r:id="rId34"/>
    <p:sldId id="291" r:id="rId35"/>
    <p:sldId id="292" r:id="rId36"/>
    <p:sldId id="293" r:id="rId37"/>
    <p:sldId id="278" r:id="rId38"/>
    <p:sldId id="260" r:id="rId39"/>
    <p:sldId id="28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7DD"/>
    <a:srgbClr val="E0D32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2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9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80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4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1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2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3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4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9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7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8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93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Friday!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3963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Bellwork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Please open your notebooks and copy down the graphic organizer (you can find it in your group binder)</a:t>
            </a:r>
          </a:p>
          <a:p>
            <a:pPr lvl="1"/>
            <a:r>
              <a:rPr lang="en-US" sz="3200" dirty="0" smtClean="0"/>
              <a:t>You may trace it if you want. Make sure you also outline the boxes with the correct colors.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5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8495"/>
            <a:ext cx="10353761" cy="1326321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53421"/>
            <a:ext cx="10353762" cy="36951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substance made of two or more elements that are chemically combined in a set ratio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Ex: Water (H2O), ammonia (NH3), and carbon dioxide (CO2)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So, in water, there are always 2 hydrogens to 1 oxygen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encrypted-tbn1.gstatic.com/images?q=tbn:ANd9GcRSLhtFiWKkJmwFwigYxzpDNGu5rrc8xUrGyr7NfBo3_foqfj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7" y="3943632"/>
            <a:ext cx="9984856" cy="260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41481"/>
            <a:ext cx="9932005" cy="627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800" y="736600"/>
            <a:ext cx="1587500" cy="838200"/>
          </a:xfrm>
          <a:prstGeom prst="rect">
            <a:avLst/>
          </a:prstGeom>
          <a:noFill/>
          <a:ln>
            <a:solidFill>
              <a:srgbClr val="F967D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8300" y="736600"/>
            <a:ext cx="1574800" cy="869686"/>
          </a:xfrm>
          <a:prstGeom prst="rect">
            <a:avLst/>
          </a:prstGeom>
          <a:noFill/>
          <a:ln>
            <a:solidFill>
              <a:srgbClr val="F967D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3650" y="2096064"/>
            <a:ext cx="209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dirty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that cannot be broken down into any other substances by chemical or physical means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705" y="2142833"/>
            <a:ext cx="2132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substance made of two or more elements that are chemically combined in a set ratio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438900" y="1823024"/>
            <a:ext cx="2946400" cy="1981200"/>
          </a:xfrm>
          <a:prstGeom prst="borderCallout1">
            <a:avLst>
              <a:gd name="adj1" fmla="val 50801"/>
              <a:gd name="adj2" fmla="val -574"/>
              <a:gd name="adj3" fmla="val 31090"/>
              <a:gd name="adj4" fmla="val -2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is a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3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415532"/>
            <a:ext cx="10154675" cy="6048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7700" y="1816100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Anything that has mass and takes up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0400" y="469900"/>
            <a:ext cx="2298700" cy="134620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5100" y="2794000"/>
            <a:ext cx="1905000" cy="10287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5100" y="3969603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compounds that have not been mixed with other elements and compounds</a:t>
            </a:r>
          </a:p>
        </p:txBody>
      </p:sp>
    </p:spTree>
    <p:extLst>
      <p:ext uri="{BB962C8B-B14F-4D97-AF65-F5344CB8AC3E}">
        <p14:creationId xmlns:p14="http://schemas.microsoft.com/office/powerpoint/2010/main" val="42035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06500"/>
            <a:ext cx="10353762" cy="51943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When 2 or more substances combine together in the same place, but their atoms are not chemically bonded, this is a mixture.</a:t>
            </a:r>
          </a:p>
          <a:p>
            <a:r>
              <a:rPr lang="en-US" sz="3600" dirty="0" smtClean="0"/>
              <a:t> Mixtures do not have a set ratio like a compound</a:t>
            </a:r>
          </a:p>
          <a:p>
            <a:r>
              <a:rPr lang="en-US" sz="3600" dirty="0" smtClean="0"/>
              <a:t> The substances in the mixture retain (keep) their own properties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73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415532"/>
            <a:ext cx="10154675" cy="6048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7700" y="1816100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Anything that has mass and takes up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0400" y="469900"/>
            <a:ext cx="2298700" cy="134620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5100" y="2794000"/>
            <a:ext cx="1905000" cy="10287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5100" y="3969603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compounds that have not been mixed with other elements and compounds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6700" y="2824897"/>
            <a:ext cx="1905000" cy="1028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29837" y="3957743"/>
            <a:ext cx="416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2 or more substances combine together in the same place, but their atoms are not chemically bonded</a:t>
            </a:r>
          </a:p>
        </p:txBody>
      </p:sp>
      <p:sp>
        <p:nvSpPr>
          <p:cNvPr id="12" name="Rounded Rectangle 11"/>
          <p:cNvSpPr/>
          <p:nvPr/>
        </p:nvSpPr>
        <p:spPr>
          <a:xfrm rot="20902513">
            <a:off x="3470685" y="2001232"/>
            <a:ext cx="5232602" cy="28773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2 types of mixtures!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41481"/>
            <a:ext cx="9932005" cy="627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800" y="736600"/>
            <a:ext cx="1587500" cy="838200"/>
          </a:xfrm>
          <a:prstGeom prst="rect">
            <a:avLst/>
          </a:prstGeom>
          <a:noFill/>
          <a:ln>
            <a:solidFill>
              <a:srgbClr val="F967D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8300" y="736600"/>
            <a:ext cx="1574800" cy="869686"/>
          </a:xfrm>
          <a:prstGeom prst="rect">
            <a:avLst/>
          </a:prstGeom>
          <a:noFill/>
          <a:ln>
            <a:solidFill>
              <a:srgbClr val="F967D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3650" y="2096064"/>
            <a:ext cx="209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dirty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that cannot be broken down into any other substances by chemical or physical means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705" y="2142833"/>
            <a:ext cx="2132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substance made of two or more elements that are chemically combined in a set ratio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2575" y="736600"/>
            <a:ext cx="1567425" cy="86968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60043" y="749300"/>
            <a:ext cx="1545713" cy="86968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2575" y="2200573"/>
            <a:ext cx="1917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usually see the different parts, and they can be separated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9186" y="2200573"/>
            <a:ext cx="2053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are so evenly mixed that you cannot see the different parts. It is difficult or impossible to separate.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6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Figure 4!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Determine whether these 3 items are heterogeneous or homogeneous mixtures!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00" y="3733800"/>
            <a:ext cx="2825750" cy="2825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icgifs.com/comment-gifs/w/weekend/picgifs-weekend-8633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93" y="1904453"/>
            <a:ext cx="4470963" cy="3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55313"/>
            <a:ext cx="10353762" cy="5241701"/>
          </a:xfrm>
        </p:spPr>
        <p:txBody>
          <a:bodyPr numCol="2">
            <a:normAutofit/>
          </a:bodyPr>
          <a:lstStyle/>
          <a:p>
            <a:r>
              <a:rPr lang="en-US" sz="3200" dirty="0" err="1" smtClean="0"/>
              <a:t>Bellwork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Create your own graphic organizer to show the organizational structure of matter</a:t>
            </a:r>
          </a:p>
          <a:p>
            <a:pPr lvl="1"/>
            <a:r>
              <a:rPr lang="en-US" sz="2800" dirty="0" smtClean="0"/>
              <a:t>Include these terms: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Matter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Element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Atom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Molecule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Substance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Mixture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Heterogeneous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Homogeneous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Today we will learn:</a:t>
            </a:r>
          </a:p>
          <a:p>
            <a:pPr lvl="1"/>
            <a:r>
              <a:rPr lang="en-US" sz="3800" dirty="0" smtClean="0"/>
              <a:t>How a solid, liquid and gas is described</a:t>
            </a:r>
          </a:p>
          <a:p>
            <a:pPr lvl="1"/>
            <a:r>
              <a:rPr lang="en-US" sz="3600" dirty="0" smtClean="0"/>
              <a:t>What happens to a solid as it melts</a:t>
            </a:r>
          </a:p>
          <a:p>
            <a:pPr lvl="1"/>
            <a:r>
              <a:rPr lang="en-US" sz="3600" dirty="0" smtClean="0"/>
              <a:t>What happens to a substance that becomes a gas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34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855279"/>
          </a:xfrm>
        </p:spPr>
        <p:txBody>
          <a:bodyPr>
            <a:noAutofit/>
          </a:bodyPr>
          <a:lstStyle/>
          <a:p>
            <a:r>
              <a:rPr lang="en-US" sz="3600" dirty="0" smtClean="0"/>
              <a:t>Be able to recognize that there are a finite number of elements that make up everything</a:t>
            </a:r>
          </a:p>
          <a:p>
            <a:endParaRPr lang="en-US" sz="3600" dirty="0" smtClean="0"/>
          </a:p>
          <a:p>
            <a:r>
              <a:rPr lang="en-US" sz="3600" dirty="0" smtClean="0"/>
              <a:t>Describe how matter can be broken down into smaller and smaller parts and how these parts can combine to make different materials.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54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84979"/>
            <a:ext cx="10353761" cy="1326321"/>
          </a:xfrm>
        </p:spPr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11300"/>
            <a:ext cx="10353762" cy="4279900"/>
          </a:xfrm>
        </p:spPr>
        <p:txBody>
          <a:bodyPr/>
          <a:lstStyle/>
          <a:p>
            <a:r>
              <a:rPr lang="en-US" sz="2800" dirty="0" smtClean="0"/>
              <a:t>Particles (atoms) in solid objects are in a fixed, closely packed arrangement. This causes it to have a definite shape and volume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 solid does not fit the shape of its container, it retains its form.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Two types- </a:t>
            </a:r>
            <a:r>
              <a:rPr lang="en-US" sz="2800" i="1" dirty="0" smtClean="0">
                <a:solidFill>
                  <a:srgbClr val="FFFF00"/>
                </a:solidFill>
              </a:rPr>
              <a:t>crystalline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i="1" dirty="0" smtClean="0">
                <a:solidFill>
                  <a:srgbClr val="FFFF00"/>
                </a:solidFill>
              </a:rPr>
              <a:t>amorphous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/>
              <a:t>Types of Solids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4691" y="663160"/>
            <a:ext cx="5735983" cy="350244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Crystalline</a:t>
            </a:r>
          </a:p>
          <a:p>
            <a:pPr lvl="1"/>
            <a:r>
              <a:rPr lang="en-US" sz="3200" dirty="0" smtClean="0"/>
              <a:t>particles form a regular repeating pattern- these form crystals</a:t>
            </a:r>
          </a:p>
          <a:p>
            <a:pPr lvl="1"/>
            <a:r>
              <a:rPr lang="en-US" sz="3200" dirty="0" smtClean="0"/>
              <a:t>When heated, it melts at a specific temperature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2002" y="681381"/>
            <a:ext cx="5094154" cy="370288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Amorphous</a:t>
            </a:r>
          </a:p>
          <a:p>
            <a:pPr lvl="1"/>
            <a:r>
              <a:rPr lang="en-US" sz="2600" dirty="0" smtClean="0"/>
              <a:t>Particles are not arranged in a regular pattern</a:t>
            </a:r>
          </a:p>
          <a:p>
            <a:pPr lvl="1"/>
            <a:r>
              <a:rPr lang="en-US" sz="2600" dirty="0" smtClean="0"/>
              <a:t>No distinct shape</a:t>
            </a:r>
          </a:p>
          <a:p>
            <a:pPr lvl="1"/>
            <a:r>
              <a:rPr lang="en-US" sz="2600" dirty="0" smtClean="0"/>
              <a:t>Does not melt at a distinct temperature- may melt, become softer or change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6" y="4267200"/>
            <a:ext cx="4699000" cy="249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29" y="4267818"/>
            <a:ext cx="4617354" cy="2489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405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22" y="825500"/>
            <a:ext cx="8935906" cy="493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38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or Amorphous?</a:t>
            </a:r>
            <a:br>
              <a:rPr lang="en-US" dirty="0" smtClean="0"/>
            </a:br>
            <a:r>
              <a:rPr lang="en-US" dirty="0" smtClean="0"/>
              <a:t>Plastic ball pit balls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12" y="1827383"/>
            <a:ext cx="7146925" cy="475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401574" y="2791248"/>
            <a:ext cx="3378200" cy="230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2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or Amorphous?</a:t>
            </a:r>
            <a:br>
              <a:rPr lang="en-US" dirty="0" smtClean="0"/>
            </a:br>
            <a:r>
              <a:rPr lang="en-US" dirty="0" smtClean="0"/>
              <a:t>Pyrite (Fool’s Gold)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25" y="1743075"/>
            <a:ext cx="4762500" cy="474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4401575" y="2962416"/>
            <a:ext cx="3378200" cy="230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or Amorphous?</a:t>
            </a:r>
            <a:br>
              <a:rPr lang="en-US" dirty="0" smtClean="0"/>
            </a:br>
            <a:r>
              <a:rPr lang="en-US" dirty="0" smtClean="0"/>
              <a:t>Candle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0" y="1739900"/>
            <a:ext cx="4870450" cy="487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401575" y="2791248"/>
            <a:ext cx="3378200" cy="230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0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or Amorphous?</a:t>
            </a:r>
            <a:br>
              <a:rPr lang="en-US" dirty="0" smtClean="0"/>
            </a:br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75" y="2096064"/>
            <a:ext cx="6096000" cy="43338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01575" y="2959664"/>
            <a:ext cx="3378200" cy="230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Crystalline or Amorphous?</a:t>
            </a:r>
            <a:br>
              <a:rPr lang="en-US" dirty="0" smtClean="0"/>
            </a:br>
            <a:r>
              <a:rPr lang="en-US" dirty="0" smtClean="0"/>
              <a:t>Snow Flake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9" y="1721621"/>
            <a:ext cx="4486275" cy="493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4351336" y="3037554"/>
            <a:ext cx="3378200" cy="230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Has definite volume, but no shape</a:t>
            </a:r>
          </a:p>
          <a:p>
            <a:r>
              <a:rPr lang="en-US" sz="3200" dirty="0" smtClean="0"/>
              <a:t>Particles are packed tightly, but are able to freely move around each other</a:t>
            </a:r>
          </a:p>
          <a:p>
            <a:r>
              <a:rPr lang="en-US" sz="3200" dirty="0" smtClean="0"/>
              <a:t>Liquids are able to flow and take the shape of their containers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4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52400"/>
            <a:ext cx="10353761" cy="1325563"/>
          </a:xfrm>
        </p:spPr>
        <p:txBody>
          <a:bodyPr/>
          <a:lstStyle/>
          <a:p>
            <a:r>
              <a:rPr lang="en-US" dirty="0" smtClean="0"/>
              <a:t>Properties of Liquids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27799" y="1066007"/>
            <a:ext cx="4879199" cy="823912"/>
          </a:xfrm>
        </p:spPr>
        <p:txBody>
          <a:bodyPr>
            <a:normAutofit/>
          </a:bodyPr>
          <a:lstStyle/>
          <a:p>
            <a:r>
              <a:rPr lang="en-US" sz="3200" u="sng" dirty="0"/>
              <a:t>Surface Tension: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4992" y="1919251"/>
            <a:ext cx="5107208" cy="2878968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inward force, or pull, among the molecules in a liquid that brings the molecules on the surface closer together.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2" y="1095339"/>
            <a:ext cx="4865554" cy="823912"/>
          </a:xfrm>
        </p:spPr>
        <p:txBody>
          <a:bodyPr>
            <a:normAutofit/>
          </a:bodyPr>
          <a:lstStyle/>
          <a:p>
            <a:r>
              <a:rPr lang="en-US" sz="3200" u="sng" dirty="0"/>
              <a:t>Viscosity: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89919"/>
            <a:ext cx="5791200" cy="28789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liquid’s resistance to flowing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Water and vinegar have low viscosity, meaning that they flow easily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Honey has a high viscosity, it flows </a:t>
            </a:r>
            <a:r>
              <a:rPr lang="en-US" sz="2400" dirty="0" err="1">
                <a:solidFill>
                  <a:srgbClr val="FFFF00"/>
                </a:solidFill>
              </a:rPr>
              <a:t>sloooowwwlllyyyy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73" y="4591050"/>
            <a:ext cx="367665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77" y="4528056"/>
            <a:ext cx="3438717" cy="231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Anything that has mass and takes up space</a:t>
            </a:r>
          </a:p>
          <a:p>
            <a:pPr lvl="1"/>
            <a:r>
              <a:rPr lang="en-US" sz="3600" dirty="0" smtClean="0"/>
              <a:t>This includes solids, liquids and gases</a:t>
            </a:r>
          </a:p>
          <a:p>
            <a:pPr lvl="1"/>
            <a:r>
              <a:rPr lang="en-US" sz="3600" dirty="0" smtClean="0"/>
              <a:t>AKA: Stuff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96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3795" y="2096064"/>
            <a:ext cx="5766405" cy="3695136"/>
          </a:xfrm>
        </p:spPr>
        <p:txBody>
          <a:bodyPr>
            <a:noAutofit/>
          </a:bodyPr>
          <a:lstStyle/>
          <a:p>
            <a:r>
              <a:rPr lang="en-US" sz="3200" dirty="0" smtClean="0"/>
              <a:t>No definite shape</a:t>
            </a:r>
          </a:p>
          <a:p>
            <a:r>
              <a:rPr lang="en-US" sz="3200" dirty="0" smtClean="0"/>
              <a:t>No definite volume</a:t>
            </a:r>
          </a:p>
          <a:p>
            <a:r>
              <a:rPr lang="en-US" sz="3200" dirty="0" smtClean="0"/>
              <a:t>Gas particles move in all directions and fill the shape and volume of their container.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485360"/>
            <a:ext cx="3221037" cy="59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force of a gas’s outward push divided by the area of the walls of the container</a:t>
            </a:r>
          </a:p>
          <a:p>
            <a:r>
              <a:rPr lang="en-US" sz="3200" dirty="0" smtClean="0"/>
              <a:t>Pressure is measured in units called </a:t>
            </a:r>
            <a:r>
              <a:rPr lang="en-US" sz="3200" dirty="0" err="1" smtClean="0"/>
              <a:t>Pascals</a:t>
            </a:r>
            <a:r>
              <a:rPr lang="en-US" sz="3200" dirty="0" smtClean="0"/>
              <a:t> (Pa)</a:t>
            </a:r>
          </a:p>
          <a:p>
            <a:r>
              <a:rPr lang="en-US" sz="3200" dirty="0" smtClean="0"/>
              <a:t>Pressure= Force/Area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1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 &amp; Do the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tomorrow!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Melting is the change in state from a solid to a liquid</a:t>
            </a:r>
          </a:p>
          <a:p>
            <a:r>
              <a:rPr lang="en-US" dirty="0" smtClean="0"/>
              <a:t>This is a physical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and Boiling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hem4kids.com/files/art/matter-phase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125912"/>
            <a:ext cx="6858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https://www.youtube.com/watch?v=aVmU3CLxvgU</a:t>
            </a:r>
          </a:p>
        </p:txBody>
      </p:sp>
    </p:spTree>
    <p:extLst>
      <p:ext uri="{BB962C8B-B14F-4D97-AF65-F5344CB8AC3E}">
        <p14:creationId xmlns:p14="http://schemas.microsoft.com/office/powerpoint/2010/main" val="96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415532"/>
            <a:ext cx="10154675" cy="6048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7700" y="1816100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Anything that has mass and takes up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3100" y="415532"/>
            <a:ext cx="2260600" cy="14005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8479"/>
            <a:ext cx="10353761" cy="1326321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Elements, Atoms, molecules, oh my!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20800"/>
            <a:ext cx="10632557" cy="5270500"/>
          </a:xfrm>
        </p:spPr>
        <p:txBody>
          <a:bodyPr>
            <a:noAutofit/>
          </a:bodyPr>
          <a:lstStyle/>
          <a:p>
            <a:r>
              <a:rPr lang="en-US" sz="3000" u="sng" dirty="0" smtClean="0"/>
              <a:t>Element</a:t>
            </a:r>
            <a:r>
              <a:rPr lang="en-US" sz="3000" dirty="0" smtClean="0"/>
              <a:t>: a substance that cannot be broken down into any other substances by chemical or physical means.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There are over 100 known elements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Each element has a 1 or 2 letter abbreviation</a:t>
            </a:r>
          </a:p>
          <a:p>
            <a:pPr lvl="2"/>
            <a:r>
              <a:rPr lang="en-US" sz="3000" dirty="0" smtClean="0">
                <a:solidFill>
                  <a:srgbClr val="FFFF00"/>
                </a:solidFill>
              </a:rPr>
              <a:t>Ex: oxygen is O, and Calcium is Ca</a:t>
            </a:r>
          </a:p>
          <a:p>
            <a:r>
              <a:rPr lang="en-US" sz="3000" u="sng" dirty="0" smtClean="0"/>
              <a:t>Atom</a:t>
            </a:r>
            <a:r>
              <a:rPr lang="en-US" sz="3000" dirty="0" smtClean="0"/>
              <a:t>: the basic particle from which elements are made.</a:t>
            </a:r>
          </a:p>
          <a:p>
            <a:r>
              <a:rPr lang="en-US" sz="3000" u="sng" dirty="0" smtClean="0"/>
              <a:t>Molecule</a:t>
            </a:r>
            <a:r>
              <a:rPr lang="en-US" sz="3000" dirty="0" smtClean="0"/>
              <a:t>: a group of two or more atoms held together by chemical bonds.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2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41481"/>
            <a:ext cx="9932005" cy="627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800" y="736600"/>
            <a:ext cx="1587500" cy="838200"/>
          </a:xfrm>
          <a:prstGeom prst="rect">
            <a:avLst/>
          </a:prstGeom>
          <a:noFill/>
          <a:ln>
            <a:solidFill>
              <a:srgbClr val="F967D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2096064"/>
            <a:ext cx="195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96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substance that cannot be broken down into any other substances by chemical or physical means</a:t>
            </a:r>
          </a:p>
        </p:txBody>
      </p:sp>
    </p:spTree>
    <p:extLst>
      <p:ext uri="{BB962C8B-B14F-4D97-AF65-F5344CB8AC3E}">
        <p14:creationId xmlns:p14="http://schemas.microsoft.com/office/powerpoint/2010/main" val="34053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4922274" y="5007001"/>
            <a:ext cx="2100826" cy="1831071"/>
          </a:xfrm>
          <a:prstGeom prst="borderCallout1">
            <a:avLst>
              <a:gd name="adj1" fmla="val -54770"/>
              <a:gd name="adj2" fmla="val -31305"/>
              <a:gd name="adj3" fmla="val -3257"/>
              <a:gd name="adj4" fmla="val -968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algn="ctr" rotWithShape="0">
              <a:srgbClr val="000000">
                <a:alpha val="76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molecules are made of 2 bonded oxygen atoms. Written 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099574" y="4993371"/>
            <a:ext cx="2100826" cy="1831071"/>
          </a:xfrm>
          <a:prstGeom prst="borderCallout1">
            <a:avLst>
              <a:gd name="adj1" fmla="val -54770"/>
              <a:gd name="adj2" fmla="val -31305"/>
              <a:gd name="adj3" fmla="val -3257"/>
              <a:gd name="adj4" fmla="val -968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5400000" algn="ctr" rotWithShape="0">
              <a:srgbClr val="000000">
                <a:alpha val="76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element of Helium is made of a single Helium atom. Written as H.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626469" y="5017430"/>
            <a:ext cx="2100826" cy="1831071"/>
          </a:xfrm>
          <a:prstGeom prst="borderCallout1">
            <a:avLst>
              <a:gd name="adj1" fmla="val -54770"/>
              <a:gd name="adj2" fmla="val -31305"/>
              <a:gd name="adj3" fmla="val -3257"/>
              <a:gd name="adj4" fmla="val -96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5400000" algn="ctr" rotWithShape="0">
              <a:srgbClr val="000000">
                <a:alpha val="76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compound water is made of two elements: H and 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Together, the make H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4" y="81893"/>
            <a:ext cx="11376662" cy="493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6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Figure 2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686905" cy="36951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Complete Figure 2 on page 97 of your new packet!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1794923"/>
            <a:ext cx="6426200" cy="37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4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2534" y="2235200"/>
            <a:ext cx="2627366" cy="4241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Carbon Dioxide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 oxygen atoms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 carbon atom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04" y="2235200"/>
            <a:ext cx="2210825" cy="14531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5186" y="2235200"/>
            <a:ext cx="2739514" cy="4241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Water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 hydrogen atoms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 oxygen atom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68" y="2235200"/>
            <a:ext cx="2190750" cy="152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59986" y="2235200"/>
            <a:ext cx="2686049" cy="4241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Oxygen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 oxygen atoms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51321" y="2235200"/>
            <a:ext cx="2686049" cy="4241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Ammonia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hydrogen atoms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 nitrogen atom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NH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465" y="2235200"/>
            <a:ext cx="1771089" cy="1557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14" y="2288157"/>
            <a:ext cx="1787061" cy="15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116F0-D494-4125-A31D-1656974F7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EF40DE-6123-4C8A-8178-F91315F2CC90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E85551-2F6C-4956-8BF7-9452F1EF3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892</TotalTime>
  <Words>963</Words>
  <Application>Microsoft Office PowerPoint</Application>
  <PresentationFormat>Widescreen</PresentationFormat>
  <Paragraphs>147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Bookman Old Style</vt:lpstr>
      <vt:lpstr>Rockwell</vt:lpstr>
      <vt:lpstr>Damask</vt:lpstr>
      <vt:lpstr>Happy Friday!</vt:lpstr>
      <vt:lpstr>Today’s Goal</vt:lpstr>
      <vt:lpstr>What is Matter?</vt:lpstr>
      <vt:lpstr>PowerPoint Presentation</vt:lpstr>
      <vt:lpstr>Elements, Atoms, molecules, oh my!</vt:lpstr>
      <vt:lpstr>PowerPoint Presentation</vt:lpstr>
      <vt:lpstr>PowerPoint Presentation</vt:lpstr>
      <vt:lpstr>Figure 2</vt:lpstr>
      <vt:lpstr>Figure 2</vt:lpstr>
      <vt:lpstr>Compounds</vt:lpstr>
      <vt:lpstr>PowerPoint Presentation</vt:lpstr>
      <vt:lpstr>PowerPoint Presentation</vt:lpstr>
      <vt:lpstr>Mixtures</vt:lpstr>
      <vt:lpstr>PowerPoint Presentation</vt:lpstr>
      <vt:lpstr>PowerPoint Presentation</vt:lpstr>
      <vt:lpstr>Complete Figure 4!</vt:lpstr>
      <vt:lpstr>Have a great Weekend!</vt:lpstr>
      <vt:lpstr>Welcome!</vt:lpstr>
      <vt:lpstr>Today’s Goals</vt:lpstr>
      <vt:lpstr>Solids</vt:lpstr>
      <vt:lpstr>Types of Solids</vt:lpstr>
      <vt:lpstr>PowerPoint Presentation</vt:lpstr>
      <vt:lpstr>Crystalline or Amorphous? Plastic ball pit balls</vt:lpstr>
      <vt:lpstr>Crystalline or Amorphous? Pyrite (Fool’s Gold)</vt:lpstr>
      <vt:lpstr>Crystalline or Amorphous? Candle</vt:lpstr>
      <vt:lpstr>Crystalline or Amorphous? Glass</vt:lpstr>
      <vt:lpstr>Crystalline or Amorphous? Snow Flake</vt:lpstr>
      <vt:lpstr>Liquids</vt:lpstr>
      <vt:lpstr>Properties of Liquids</vt:lpstr>
      <vt:lpstr>Gases</vt:lpstr>
      <vt:lpstr>Pressure</vt:lpstr>
      <vt:lpstr>Figure 6 &amp; Do the math!</vt:lpstr>
      <vt:lpstr>See you tomorrow!</vt:lpstr>
      <vt:lpstr>Melting</vt:lpstr>
      <vt:lpstr>Freezing and Boiling Point</vt:lpstr>
      <vt:lpstr>Properties of water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Friday!</dc:title>
  <dc:creator>Keene-krops, Natalie</dc:creator>
  <cp:lastModifiedBy>Keene-krops, Natalie</cp:lastModifiedBy>
  <cp:revision>35</cp:revision>
  <dcterms:created xsi:type="dcterms:W3CDTF">2015-02-19T21:31:54Z</dcterms:created>
  <dcterms:modified xsi:type="dcterms:W3CDTF">2015-02-23T18:17:53Z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