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4" r:id="rId4"/>
    <p:sldId id="265" r:id="rId5"/>
    <p:sldId id="268" r:id="rId6"/>
    <p:sldId id="266" r:id="rId7"/>
    <p:sldId id="259" r:id="rId8"/>
    <p:sldId id="261" r:id="rId9"/>
    <p:sldId id="267" r:id="rId10"/>
    <p:sldId id="272" r:id="rId11"/>
    <p:sldId id="269" r:id="rId12"/>
    <p:sldId id="262" r:id="rId13"/>
    <p:sldId id="263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19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6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8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8704-8AFB-400D-9022-88073864807B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F68D-5867-41B3-AF31-38AB96FA1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7214-1FA5-484A-B50C-D4DB02230496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AB2D-E709-4C97-9DF5-7D012FAEC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52AB-F47E-44AC-8D5E-00940B9A184F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B28A-86FA-4050-8776-FA26B5154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CDE2-EFC3-4CED-9DD4-3132BCE1BF11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CEEE-3CE0-4E76-A11C-D636E760A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37D7-E088-4EAC-B6C2-38A2F91C18F2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47A6-6BB8-4C3E-B097-088F45D3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5986-CACC-40A0-9AD4-53EB2E10CB28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5426-98D4-43AA-AE00-9F9FEE7DE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8F68-B71F-4934-B404-FFC68EBD564C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D3C5-5D69-4721-8E2E-3EB3D2484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2423-BB9C-4DE2-A4AD-7FE33460DBA6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B5B4-49E0-456F-8EC2-909E9A8D7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C4B1-C01F-457E-8035-90FBD6DC2E38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8F16-9DE4-4BA1-9D6D-415712845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E2FF-7283-469B-8222-73BCB3F313F3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869E-0BB0-4992-8940-64CC3B11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9DD4-FBC5-4185-9F92-449BBC3E6257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CB7B-F39D-406A-AE44-787DBAA7D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374272-8A53-412A-8746-55BFA5C9E6B5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0C679B-4AFA-45CD-A865-8C8B98F8C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gHN145_dj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ncy.k12.mi.us/science7/cells/dev.triothinkquest.org/%20TR0110561/history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iologie.uni-hamburg.de/%20b-online/e01/schleid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micro.magnet.fsu.edu/cells/plants/plantmodel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cienceworld.wolfram.com/%20biography/Schwan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fh-augsburg.de/.../19Jh/%20Virchow/vir_bil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077200" cy="16733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accent1">
                    <a:satMod val="150000"/>
                  </a:schemeClr>
                </a:solidFill>
              </a:rPr>
              <a:t>Cell Theory Notes</a:t>
            </a:r>
            <a:endParaRPr lang="en-US" sz="80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6" name="Picture 2" descr="http://download.101com.com/CAM/Images/2009/20090910renrespo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038600"/>
            <a:ext cx="1190625" cy="27241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25908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Please take </a:t>
            </a:r>
            <a:r>
              <a:rPr lang="en-US" sz="4000" dirty="0" smtClean="0"/>
              <a:t>out you chapter 3 packet. Flip to page 104 and complete the My Planet Diary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concluded that all animals are made of cells?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Hooke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err="1" smtClean="0"/>
              <a:t>Schleiden</a:t>
            </a:r>
            <a:endParaRPr lang="en-US" dirty="0" smtClean="0"/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Schwann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Virchow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the first person to see microorganisms under the microscope?</a:t>
            </a:r>
          </a:p>
          <a:p>
            <a:pPr marL="633412" indent="-514350">
              <a:buFont typeface="+mj-lt"/>
              <a:buAutoNum type="alphaUcPeriod"/>
            </a:pPr>
            <a:r>
              <a:rPr lang="en-US" b="1" dirty="0" smtClean="0"/>
              <a:t>Robert Hooke</a:t>
            </a:r>
          </a:p>
          <a:p>
            <a:pPr marL="633412" indent="-514350">
              <a:buFont typeface="+mj-lt"/>
              <a:buAutoNum type="alphaUcPeriod"/>
            </a:pPr>
            <a:r>
              <a:rPr lang="en-US" b="1" dirty="0"/>
              <a:t>Anton Van Leeuwenhoek</a:t>
            </a:r>
          </a:p>
          <a:p>
            <a:pPr marL="633412" indent="-514350">
              <a:buFont typeface="+mj-lt"/>
              <a:buAutoNum type="alphaUcPeriod"/>
            </a:pPr>
            <a:r>
              <a:rPr lang="en-US" b="1" dirty="0" smtClean="0"/>
              <a:t>Matthias </a:t>
            </a:r>
            <a:r>
              <a:rPr lang="en-US" b="1" dirty="0" err="1" smtClean="0"/>
              <a:t>Schleiden</a:t>
            </a:r>
            <a:endParaRPr lang="en-US" b="1" dirty="0" smtClean="0"/>
          </a:p>
          <a:p>
            <a:pPr marL="633412" indent="-514350">
              <a:buFont typeface="+mj-lt"/>
              <a:buAutoNum type="alphaUcPeriod"/>
            </a:pPr>
            <a:r>
              <a:rPr lang="en-US" b="1" dirty="0"/>
              <a:t>Rudolf Virchow</a:t>
            </a:r>
          </a:p>
        </p:txBody>
      </p:sp>
    </p:spTree>
    <p:extLst>
      <p:ext uri="{BB962C8B-B14F-4D97-AF65-F5344CB8AC3E}">
        <p14:creationId xmlns:p14="http://schemas.microsoft.com/office/powerpoint/2010/main" val="39799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Development of Cell Theory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they </a:t>
            </a:r>
            <a:r>
              <a:rPr lang="en-US" b="1" dirty="0" smtClean="0">
                <a:solidFill>
                  <a:schemeClr val="accent1"/>
                </a:solidFill>
              </a:rPr>
              <a:t>combined</a:t>
            </a:r>
            <a:r>
              <a:rPr lang="en-US" dirty="0" smtClean="0"/>
              <a:t> their </a:t>
            </a:r>
            <a:r>
              <a:rPr lang="en-US" b="1" dirty="0" smtClean="0">
                <a:solidFill>
                  <a:schemeClr val="accent1"/>
                </a:solidFill>
              </a:rPr>
              <a:t>ideas</a:t>
            </a:r>
            <a:r>
              <a:rPr lang="en-US" dirty="0" smtClean="0"/>
              <a:t> and became convinced that </a:t>
            </a:r>
            <a:r>
              <a:rPr lang="en-US" b="1" dirty="0" smtClean="0">
                <a:solidFill>
                  <a:schemeClr val="accent1"/>
                </a:solidFill>
              </a:rPr>
              <a:t>all living </a:t>
            </a:r>
            <a:r>
              <a:rPr lang="en-US" dirty="0" smtClean="0"/>
              <a:t>things are made of </a:t>
            </a:r>
            <a:r>
              <a:rPr lang="en-US" b="1" dirty="0" smtClean="0">
                <a:solidFill>
                  <a:schemeClr val="accent1"/>
                </a:solidFill>
              </a:rPr>
              <a:t>cells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pic>
        <p:nvPicPr>
          <p:cNvPr id="18435" name="Picture 2" descr="http://www.exploringnature.org/graphics/anatomy/Header_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429000"/>
            <a:ext cx="658971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The Cell Theory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 smtClean="0"/>
          </a:p>
          <a:p>
            <a:pPr fontAlgn="t"/>
            <a:r>
              <a:rPr lang="en-US" dirty="0" smtClean="0"/>
              <a:t>All </a:t>
            </a:r>
            <a:r>
              <a:rPr lang="en-US" b="1" dirty="0" smtClean="0">
                <a:solidFill>
                  <a:schemeClr val="accent1"/>
                </a:solidFill>
              </a:rPr>
              <a:t>living things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chemeClr val="accent1"/>
                </a:solidFill>
              </a:rPr>
              <a:t>composed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cells</a:t>
            </a:r>
          </a:p>
          <a:p>
            <a:pPr fontAlgn="t"/>
            <a:endParaRPr lang="en-US" dirty="0" smtClean="0"/>
          </a:p>
          <a:p>
            <a:pPr fontAlgn="t"/>
            <a:r>
              <a:rPr lang="en-US" b="1" dirty="0" smtClean="0">
                <a:solidFill>
                  <a:schemeClr val="accent1"/>
                </a:solidFill>
              </a:rPr>
              <a:t>The cell </a:t>
            </a:r>
            <a:r>
              <a:rPr lang="en-US" dirty="0" smtClean="0"/>
              <a:t>is the </a:t>
            </a:r>
            <a:r>
              <a:rPr lang="en-US" b="1" dirty="0" smtClean="0">
                <a:solidFill>
                  <a:schemeClr val="accent1"/>
                </a:solidFill>
              </a:rPr>
              <a:t>basic unit </a:t>
            </a:r>
            <a:r>
              <a:rPr lang="en-US" dirty="0" smtClean="0"/>
              <a:t>of structure and function.</a:t>
            </a:r>
          </a:p>
          <a:p>
            <a:pPr fontAlgn="t"/>
            <a:endParaRPr lang="en-US" dirty="0" smtClean="0"/>
          </a:p>
          <a:p>
            <a:pPr fontAlgn="t"/>
            <a:r>
              <a:rPr lang="en-US" b="1" dirty="0" smtClean="0">
                <a:solidFill>
                  <a:schemeClr val="accent1"/>
                </a:solidFill>
              </a:rPr>
              <a:t>All cells </a:t>
            </a:r>
            <a:r>
              <a:rPr lang="en-US" dirty="0" smtClean="0"/>
              <a:t>are produced from </a:t>
            </a:r>
            <a:r>
              <a:rPr lang="en-US" b="1" dirty="0" smtClean="0">
                <a:solidFill>
                  <a:schemeClr val="accent1"/>
                </a:solidFill>
              </a:rPr>
              <a:t>other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</a:t>
            </a:r>
            <a:r>
              <a:rPr lang="en-US" b="1" dirty="0" smtClean="0"/>
              <a:t>NOT</a:t>
            </a:r>
            <a:r>
              <a:rPr lang="en-US" dirty="0" smtClean="0"/>
              <a:t> a function of cells?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/>
              <a:t>Obtain </a:t>
            </a:r>
            <a:r>
              <a:rPr lang="en-US" dirty="0" smtClean="0"/>
              <a:t>oxygen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Eliminate threats</a:t>
            </a:r>
            <a:endParaRPr lang="en-US" dirty="0"/>
          </a:p>
          <a:p>
            <a:pPr marL="633412" indent="-514350">
              <a:buFont typeface="+mj-lt"/>
              <a:buAutoNum type="alphaUcPeriod"/>
            </a:pPr>
            <a:r>
              <a:rPr lang="en-US" dirty="0"/>
              <a:t>Obtain food and water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/>
              <a:t>Get rid of waste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statements is </a:t>
            </a:r>
            <a:r>
              <a:rPr lang="en-US" b="1" dirty="0" smtClean="0"/>
              <a:t>NOT</a:t>
            </a:r>
            <a:r>
              <a:rPr lang="en-US" dirty="0" smtClean="0"/>
              <a:t> part of cell theory?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All cells are produced from other cells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Cells can absorb food and oxygen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All living things are composed of cells</a:t>
            </a:r>
          </a:p>
          <a:p>
            <a:pPr marL="633412" indent="-514350">
              <a:buFont typeface="+mj-lt"/>
              <a:buAutoNum type="alphaUcPeriod"/>
            </a:pPr>
            <a:r>
              <a:rPr lang="en-US" dirty="0" smtClean="0"/>
              <a:t>Cells are the basic units of structure and function in living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www.youtube.com/watch?v=dgHN145_dj0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misuse of classroom rules, there will no longer be bathroom time for the first and last 5 minutes of class.</a:t>
            </a:r>
          </a:p>
          <a:p>
            <a:endParaRPr lang="en-US" dirty="0"/>
          </a:p>
          <a:p>
            <a:r>
              <a:rPr lang="en-US" dirty="0" smtClean="0"/>
              <a:t>ALL students should be in their seats with their bellwork out when the bell rings.</a:t>
            </a:r>
          </a:p>
          <a:p>
            <a:endParaRPr lang="en-US" dirty="0"/>
          </a:p>
          <a:p>
            <a:r>
              <a:rPr lang="en-US" dirty="0" smtClean="0"/>
              <a:t>You need to go before the bell rings.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13192" cy="1636776"/>
          </a:xfrm>
        </p:spPr>
        <p:txBody>
          <a:bodyPr>
            <a:noAutofit/>
          </a:bodyPr>
          <a:lstStyle/>
          <a:p>
            <a:r>
              <a:rPr lang="en-US" sz="6600" dirty="0" smtClean="0"/>
              <a:t>Why are cells important?</a:t>
            </a:r>
            <a:endParaRPr lang="en-U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971800"/>
            <a:ext cx="4357069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Cells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8022336" cy="2438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rgbClr val="FFC000"/>
                </a:solidFill>
              </a:rPr>
              <a:t>Obtain </a:t>
            </a:r>
            <a:r>
              <a:rPr lang="en-US" sz="5400" b="1" dirty="0" smtClean="0">
                <a:solidFill>
                  <a:schemeClr val="bg1"/>
                </a:solidFill>
              </a:rPr>
              <a:t>oxygen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rgbClr val="FFC000"/>
                </a:solidFill>
              </a:rPr>
              <a:t>Obtain </a:t>
            </a:r>
            <a:r>
              <a:rPr lang="en-US" sz="5400" b="1" dirty="0" smtClean="0">
                <a:solidFill>
                  <a:schemeClr val="bg1"/>
                </a:solidFill>
              </a:rPr>
              <a:t>food</a:t>
            </a:r>
            <a:r>
              <a:rPr lang="en-US" sz="5400" dirty="0" smtClean="0">
                <a:solidFill>
                  <a:srgbClr val="FFC000"/>
                </a:solidFill>
              </a:rPr>
              <a:t> and </a:t>
            </a:r>
            <a:r>
              <a:rPr lang="en-US" sz="5400" b="1" dirty="0" smtClean="0">
                <a:solidFill>
                  <a:schemeClr val="bg1"/>
                </a:solidFill>
              </a:rPr>
              <a:t>water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rgbClr val="FFC000"/>
                </a:solidFill>
              </a:rPr>
              <a:t>Get rid of </a:t>
            </a:r>
            <a:r>
              <a:rPr lang="en-US" sz="5400" b="1" dirty="0" smtClean="0">
                <a:solidFill>
                  <a:schemeClr val="bg1"/>
                </a:solidFill>
              </a:rPr>
              <a:t>waste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</a:rPr>
              <a:t>Discovery of Cells</a:t>
            </a:r>
            <a:endParaRPr lang="en-US" sz="5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were discovered when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the microscope was improved.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latin typeface="Arial" charset="0"/>
                <a:cs typeface="Arial" charset="0"/>
              </a:rPr>
              <a:t>1665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Robert Hooke </a:t>
            </a:r>
            <a:r>
              <a:rPr lang="en-US" dirty="0" smtClean="0"/>
              <a:t>cut a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thin slice of cork and looked at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it under his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microscope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Hooke thought the cork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seemed to be made up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empty</a:t>
            </a:r>
          </a:p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boxes</a:t>
            </a:r>
            <a:r>
              <a:rPr lang="en-US" dirty="0" smtClean="0"/>
              <a:t>, which he named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cells</a:t>
            </a:r>
            <a:r>
              <a:rPr lang="en-US" dirty="0" smtClean="0"/>
              <a:t>.</a:t>
            </a:r>
          </a:p>
        </p:txBody>
      </p:sp>
      <p:pic>
        <p:nvPicPr>
          <p:cNvPr id="15363" name="Picture 3" descr="floor-cor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43400"/>
            <a:ext cx="2759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www.quincy.k12.mi.us/science7/cells/untitle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7138" y="1550988"/>
            <a:ext cx="2608262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Development of Cell Theory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Anton Van Leeuwenhoek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person </a:t>
            </a:r>
            <a:r>
              <a:rPr lang="en-US" sz="4000" dirty="0" smtClean="0"/>
              <a:t>to see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microorganisms</a:t>
            </a:r>
          </a:p>
          <a:p>
            <a:r>
              <a:rPr lang="en-US" sz="4000" dirty="0" smtClean="0"/>
              <a:t>Created a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simple</a:t>
            </a:r>
            <a:r>
              <a:rPr lang="en-US" sz="4000" dirty="0" smtClean="0"/>
              <a:t> microscope</a:t>
            </a:r>
          </a:p>
          <a:p>
            <a:r>
              <a:rPr lang="en-US" sz="4000" dirty="0" smtClean="0"/>
              <a:t>Able to magnify up to 300X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267200"/>
            <a:ext cx="2438399" cy="235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306490"/>
            <a:ext cx="1828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Development of Cell Theory</a:t>
            </a:r>
            <a:endParaRPr lang="en-US" sz="4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latin typeface="Arial" charset="0"/>
                <a:cs typeface="Arial" charset="0"/>
              </a:rPr>
              <a:t>1830</a:t>
            </a:r>
            <a:r>
              <a:rPr lang="en-US" dirty="0" smtClean="0"/>
              <a:t>s,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Matthias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Schleiden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used a microscope to study plants and concluded that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 plants </a:t>
            </a:r>
            <a:r>
              <a:rPr lang="en-US" dirty="0" smtClean="0"/>
              <a:t>are made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cells</a:t>
            </a:r>
          </a:p>
        </p:txBody>
      </p:sp>
      <p:pic>
        <p:nvPicPr>
          <p:cNvPr id="16387" name="Picture 2" descr="http://www.quincy.k12.mi.us/science7/cells/Schleid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352800"/>
            <a:ext cx="28194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Anatomy of the Plant Cel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352800"/>
            <a:ext cx="41433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Development of Cell Theory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Theodor Schwann</a:t>
            </a:r>
            <a:r>
              <a:rPr lang="en-US" dirty="0" smtClean="0"/>
              <a:t>, after observing different animal cells, concluded that </a:t>
            </a:r>
            <a:r>
              <a:rPr lang="en-US" b="1" dirty="0" smtClean="0">
                <a:solidFill>
                  <a:schemeClr val="accent1"/>
                </a:solidFill>
              </a:rPr>
              <a:t>all animals </a:t>
            </a:r>
            <a:r>
              <a:rPr lang="en-US" dirty="0" smtClean="0"/>
              <a:t>are made up of </a:t>
            </a:r>
            <a:r>
              <a:rPr lang="en-US" b="1" dirty="0" smtClean="0">
                <a:solidFill>
                  <a:schemeClr val="accent1"/>
                </a:solidFill>
              </a:rPr>
              <a:t>cells</a:t>
            </a:r>
            <a:r>
              <a:rPr lang="en-US" b="1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7411" name="Picture 2" descr="http://www.quincy.k12.mi.us/science7/cells/Schwan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54400"/>
            <a:ext cx="3170238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http://www.animalport.com/img/Animal-Ce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048000"/>
            <a:ext cx="34290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Development of Cell Theory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years later, Rudolf Virchow hypothesized that cells divide to form new cells.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Virchow </a:t>
            </a:r>
            <a:r>
              <a:rPr lang="en-US" dirty="0" smtClean="0"/>
              <a:t>proposed that </a:t>
            </a:r>
          </a:p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every cell </a:t>
            </a:r>
            <a:r>
              <a:rPr lang="en-US" dirty="0" smtClean="0"/>
              <a:t>came from a </a:t>
            </a:r>
            <a:r>
              <a:rPr lang="en-US" b="1" dirty="0" smtClean="0">
                <a:solidFill>
                  <a:schemeClr val="accent1"/>
                </a:solidFill>
              </a:rPr>
              <a:t>cell</a:t>
            </a:r>
            <a:r>
              <a:rPr lang="en-US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that already </a:t>
            </a:r>
            <a:r>
              <a:rPr lang="en-US" b="1" dirty="0" smtClean="0">
                <a:solidFill>
                  <a:schemeClr val="accent1"/>
                </a:solidFill>
              </a:rPr>
              <a:t>existed.</a:t>
            </a:r>
          </a:p>
          <a:p>
            <a:r>
              <a:rPr lang="en-US" dirty="0" smtClean="0"/>
              <a:t>These men’s ideas combined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makes up the cell theory.</a:t>
            </a:r>
          </a:p>
        </p:txBody>
      </p:sp>
      <p:pic>
        <p:nvPicPr>
          <p:cNvPr id="19459" name="Picture 2" descr="http://www.quincy.k12.mi.us/science7/cells/vircho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124200"/>
            <a:ext cx="3124200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639</TotalTime>
  <Words>412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Cell Theory Notes</vt:lpstr>
      <vt:lpstr>New Procedures</vt:lpstr>
      <vt:lpstr>Why are cells important?</vt:lpstr>
      <vt:lpstr>Cells</vt:lpstr>
      <vt:lpstr>Discovery of Cells</vt:lpstr>
      <vt:lpstr>Development of Cell Theory</vt:lpstr>
      <vt:lpstr>Development of Cell Theory</vt:lpstr>
      <vt:lpstr>Development of Cell Theory</vt:lpstr>
      <vt:lpstr>Development of Cell Theory</vt:lpstr>
      <vt:lpstr>Multiple Choice</vt:lpstr>
      <vt:lpstr>Multiple Choice</vt:lpstr>
      <vt:lpstr>Development of Cell Theory</vt:lpstr>
      <vt:lpstr>The Cell Theory</vt:lpstr>
      <vt:lpstr>Multiple Choice</vt:lpstr>
      <vt:lpstr>Multiple Choice</vt:lpstr>
      <vt:lpstr>PowerPoint Presentation</vt:lpstr>
    </vt:vector>
  </TitlesOfParts>
  <Company>Paul J. Hagerty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 Notes</dc:title>
  <dc:creator>Information Services Dept</dc:creator>
  <cp:lastModifiedBy>Windows User</cp:lastModifiedBy>
  <cp:revision>44</cp:revision>
  <dcterms:created xsi:type="dcterms:W3CDTF">2010-10-25T15:20:58Z</dcterms:created>
  <dcterms:modified xsi:type="dcterms:W3CDTF">2014-10-13T13:05:03Z</dcterms:modified>
</cp:coreProperties>
</file>