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DAC431-E45D-4ACE-BF68-C5701094A32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52A435-5B8A-4B9B-BFF7-9F8B9C6ED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Cell Structure</a:t>
            </a:r>
            <a:endParaRPr lang="en-US" sz="5400" dirty="0"/>
          </a:p>
        </p:txBody>
      </p:sp>
      <p:pic>
        <p:nvPicPr>
          <p:cNvPr id="11268" name="Picture 4" descr="https://encrypted-tbn3.gstatic.com/images?q=tbn:ANd9GcR6G8DyzCXnLMEEhrXOLBj2V2YaEUZxJLjpIYhxMYYBC3hngHY4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52400"/>
            <a:ext cx="2362200" cy="23622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270" name="Picture 6" descr="https://encrypted-tbn2.gstatic.com/images?q=tbn:ANd9GcThBUU7EVAQACdcT_rkmgWEsp9VH-cTOD1TMF-iBO4JKF7SzP6G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869"/>
            <a:ext cx="2514600" cy="1889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1" name="Picture 7" descr="C:\Documents and Settings\franchma\Local Settings\Temporary Internet Files\Content.IE5\7IPLMCX7\MC9002114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105735"/>
            <a:ext cx="1886433" cy="1295400"/>
          </a:xfrm>
          <a:prstGeom prst="rect">
            <a:avLst/>
          </a:prstGeom>
          <a:noFill/>
        </p:spPr>
      </p:pic>
      <p:pic>
        <p:nvPicPr>
          <p:cNvPr id="11272" name="Picture 8" descr="C:\Documents and Settings\franchma\Local Settings\Temporary Internet Files\Content.IE5\D4BN7XCD\MC9002115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6875" y="3581400"/>
            <a:ext cx="2030994" cy="2172035"/>
          </a:xfrm>
          <a:prstGeom prst="rect">
            <a:avLst/>
          </a:prstGeom>
          <a:noFill/>
        </p:spPr>
      </p:pic>
      <p:pic>
        <p:nvPicPr>
          <p:cNvPr id="11273" name="Picture 9" descr="C:\Documents and Settings\franchma\Local Settings\Temporary Internet Files\Content.IE5\WYE41UK5\MC90021149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9903" y="4483832"/>
            <a:ext cx="2259594" cy="2195368"/>
          </a:xfrm>
          <a:prstGeom prst="rect">
            <a:avLst/>
          </a:prstGeom>
          <a:noFill/>
        </p:spPr>
      </p:pic>
      <p:pic>
        <p:nvPicPr>
          <p:cNvPr id="11274" name="Picture 10" descr="C:\Documents and Settings\franchma\Local Settings\Temporary Internet Files\Content.IE5\YM0LHEZU\MC90021151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0087" y="2310580"/>
            <a:ext cx="1906862" cy="2749429"/>
          </a:xfrm>
          <a:prstGeom prst="rect">
            <a:avLst/>
          </a:prstGeom>
          <a:noFill/>
        </p:spPr>
      </p:pic>
      <p:pic>
        <p:nvPicPr>
          <p:cNvPr id="1026" name="Picture 2" descr="http://download.101com.com/CAM/Images/2009/20090910renrespond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6201">
            <a:off x="3482874" y="-3053"/>
            <a:ext cx="928752" cy="2124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4084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Chloroplast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2"/>
                </a:solidFill>
              </a:rPr>
              <a:t>Photosynthesis</a:t>
            </a:r>
            <a:r>
              <a:rPr lang="en-US" dirty="0" smtClean="0"/>
              <a:t> takes place here.  Gives plants green </a:t>
            </a:r>
            <a:r>
              <a:rPr lang="en-US" dirty="0" smtClean="0">
                <a:solidFill>
                  <a:schemeClr val="accent2"/>
                </a:solidFill>
              </a:rPr>
              <a:t>color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Cell Wall-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protects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supports</a:t>
            </a:r>
            <a:r>
              <a:rPr lang="en-US" dirty="0" smtClean="0"/>
              <a:t>, found in bacteria, plants and fungi.</a:t>
            </a:r>
            <a:endParaRPr lang="en-US" dirty="0"/>
          </a:p>
        </p:txBody>
      </p:sp>
      <p:pic>
        <p:nvPicPr>
          <p:cNvPr id="5" name="Picture 7" descr="elodea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2971800" cy="198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Organelles not present in Animal Cells</a:t>
            </a:r>
            <a:endParaRPr lang="en-US" dirty="0"/>
          </a:p>
        </p:txBody>
      </p:sp>
      <p:pic>
        <p:nvPicPr>
          <p:cNvPr id="1028" name="Picture 4" descr="http://biology.unm.edu/ccouncil/Biology_124/Images/cellwal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700828"/>
            <a:ext cx="2362200" cy="3157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Which organelle is responsible for storage within a cell?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Lysosome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Mitochondria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Golgi Body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Vacuole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298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Which organelle is responsible for creating energy in a cell?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Lysosome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Mitochondria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Golgi Body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Ribosomes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966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Which organelle is responsible for moving substances to other parts of the cell?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Nucleus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Mitochondria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Golgi Body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Vacuole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9664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Which organelle is responsible for storage within a cell?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Lysosome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Mitochondria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Golgi Body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Vacuole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966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Which organelle is responsible for making proteins within a cell?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Ribosomes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Mitochondria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Golgi Body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smtClean="0"/>
              <a:t>Nucleus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43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097280"/>
            <a:ext cx="3200400" cy="37124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Eukaryotic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Larger, </a:t>
            </a:r>
            <a:r>
              <a:rPr lang="en-US" dirty="0" smtClean="0"/>
              <a:t>more complex</a:t>
            </a:r>
          </a:p>
          <a:p>
            <a:r>
              <a:rPr lang="en-US" dirty="0" smtClean="0"/>
              <a:t>Membrane bound </a:t>
            </a:r>
            <a:r>
              <a:rPr lang="en-US" dirty="0" smtClean="0">
                <a:solidFill>
                  <a:schemeClr val="accent2"/>
                </a:solidFill>
              </a:rPr>
              <a:t>organelles </a:t>
            </a:r>
            <a:r>
              <a:rPr lang="en-US" dirty="0" smtClean="0"/>
              <a:t> Ex.(animals and plants)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Prokaryotic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Small</a:t>
            </a:r>
            <a:r>
              <a:rPr lang="en-US" dirty="0" smtClean="0"/>
              <a:t>, less complex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Lack organelles </a:t>
            </a:r>
            <a:r>
              <a:rPr lang="en-US" dirty="0" smtClean="0"/>
              <a:t>with membranes Ex.(bacteria)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and Eukaryotic</a:t>
            </a:r>
            <a:endParaRPr lang="en-US" dirty="0"/>
          </a:p>
        </p:txBody>
      </p:sp>
      <p:pic>
        <p:nvPicPr>
          <p:cNvPr id="1026" name="Picture 2" descr="http://etap.org/demo/biology1/Imag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90600"/>
            <a:ext cx="285750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4102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*Notes Correction on your sheet: the first example is plant and animals for Eukaryotic and for the second it is bacteria for Prokaryotic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Cell Membrane- </a:t>
            </a:r>
            <a:r>
              <a:rPr lang="en-US" dirty="0" smtClean="0"/>
              <a:t>Outer covering allowing “things” to </a:t>
            </a:r>
            <a:r>
              <a:rPr lang="en-US" dirty="0" smtClean="0">
                <a:solidFill>
                  <a:schemeClr val="accent2"/>
                </a:solidFill>
              </a:rPr>
              <a:t>enter</a:t>
            </a:r>
            <a:r>
              <a:rPr lang="en-US" dirty="0" smtClean="0"/>
              <a:t>  or </a:t>
            </a:r>
            <a:r>
              <a:rPr lang="en-US" dirty="0" smtClean="0">
                <a:solidFill>
                  <a:schemeClr val="accent2"/>
                </a:solidFill>
              </a:rPr>
              <a:t>exit.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Cytoplasm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2"/>
                </a:solidFill>
              </a:rPr>
              <a:t>gelatin</a:t>
            </a:r>
            <a:r>
              <a:rPr lang="en-US" dirty="0" smtClean="0"/>
              <a:t> like material.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All Cells Have In Common?</a:t>
            </a:r>
            <a:endParaRPr lang="en-US" dirty="0"/>
          </a:p>
        </p:txBody>
      </p:sp>
      <p:pic>
        <p:nvPicPr>
          <p:cNvPr id="5" name="Picture 5" descr="cytopla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4114800"/>
            <a:ext cx="2209800" cy="2438400"/>
          </a:xfrm>
          <a:prstGeom prst="rect">
            <a:avLst/>
          </a:prstGeom>
          <a:noFill/>
          <a:ln/>
        </p:spPr>
      </p:pic>
      <p:pic>
        <p:nvPicPr>
          <p:cNvPr id="16386" name="Picture 2" descr="http://static.sfdict.com/img/cell_membrane-289750-400-2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76400"/>
            <a:ext cx="3124200" cy="210883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V="1">
            <a:off x="3810000" y="25908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52800" y="43434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nucleus</a:t>
            </a:r>
            <a:r>
              <a:rPr lang="en-US" dirty="0" smtClean="0"/>
              <a:t> directs all cell activities. It is the </a:t>
            </a:r>
            <a:r>
              <a:rPr lang="en-US" dirty="0" smtClean="0">
                <a:solidFill>
                  <a:schemeClr val="accent2"/>
                </a:solidFill>
              </a:rPr>
              <a:t>Largest </a:t>
            </a:r>
            <a:r>
              <a:rPr lang="en-US" dirty="0" smtClean="0"/>
              <a:t>organelle.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Chromosomes</a:t>
            </a:r>
            <a:r>
              <a:rPr lang="en-US" u="sng" dirty="0" smtClean="0"/>
              <a:t> </a:t>
            </a:r>
            <a:r>
              <a:rPr lang="en-US" dirty="0" smtClean="0"/>
              <a:t>    are located in the nucleus.  A cell’s </a:t>
            </a:r>
            <a:r>
              <a:rPr lang="en-US" dirty="0" smtClean="0">
                <a:solidFill>
                  <a:schemeClr val="accent2"/>
                </a:solidFill>
              </a:rPr>
              <a:t>DNA</a:t>
            </a:r>
            <a:r>
              <a:rPr lang="en-US" dirty="0" smtClean="0"/>
              <a:t>   is located on here.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Cell Activity Directed?</a:t>
            </a:r>
            <a:endParaRPr lang="en-US" dirty="0"/>
          </a:p>
        </p:txBody>
      </p:sp>
      <p:pic>
        <p:nvPicPr>
          <p:cNvPr id="17410" name="Picture 2" descr="http://1.bp.blogspot.com/-lg6YdBYo2f0/TbcownuofMI/AAAAAAAAAR8/RcKCbokkfaI/s1600/nucl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86000"/>
            <a:ext cx="4114800" cy="27432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886200" y="3771900"/>
            <a:ext cx="32766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52800" y="2057400"/>
            <a:ext cx="35814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Vacuoles</a:t>
            </a:r>
          </a:p>
          <a:p>
            <a:r>
              <a:rPr lang="en-US" dirty="0" smtClean="0"/>
              <a:t>much </a:t>
            </a:r>
            <a:r>
              <a:rPr lang="en-US" dirty="0" smtClean="0">
                <a:solidFill>
                  <a:schemeClr val="accent2"/>
                </a:solidFill>
              </a:rPr>
              <a:t>larger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2"/>
                </a:solidFill>
              </a:rPr>
              <a:t>plant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Store </a:t>
            </a:r>
            <a:r>
              <a:rPr lang="en-US" dirty="0" smtClean="0">
                <a:solidFill>
                  <a:schemeClr val="accent2"/>
                </a:solidFill>
              </a:rPr>
              <a:t>food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water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waste </a:t>
            </a:r>
            <a:r>
              <a:rPr lang="en-US" dirty="0" smtClean="0"/>
              <a:t>(until removal)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chemeClr val="accent2"/>
                </a:solidFill>
              </a:rPr>
              <a:t>animal </a:t>
            </a:r>
            <a:r>
              <a:rPr lang="en-US" dirty="0" smtClean="0"/>
              <a:t>cells do </a:t>
            </a:r>
            <a:r>
              <a:rPr lang="en-US" dirty="0" smtClean="0">
                <a:solidFill>
                  <a:schemeClr val="accent2"/>
                </a:solidFill>
              </a:rPr>
              <a:t>not</a:t>
            </a:r>
            <a:r>
              <a:rPr lang="en-US" dirty="0" smtClean="0"/>
              <a:t> have a vacuole</a:t>
            </a:r>
          </a:p>
          <a:p>
            <a:endParaRPr lang="en-US" dirty="0" smtClean="0"/>
          </a:p>
          <a:p>
            <a:pPr>
              <a:buNone/>
            </a:pP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Vacuoles differ in Animal and Plant Cells</a:t>
            </a:r>
            <a:endParaRPr lang="en-US" dirty="0"/>
          </a:p>
        </p:txBody>
      </p:sp>
      <p:pic>
        <p:nvPicPr>
          <p:cNvPr id="18434" name="Picture 2" descr="http://2.bp.blogspot.com/-SbojifsDF1I/TauU0O7SVTI/AAAAAAAAAHs/ia-MSh65blo/s1600/vacuole234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190875" cy="4179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Mitochondria</a:t>
            </a:r>
          </a:p>
          <a:p>
            <a:r>
              <a:rPr lang="en-US" dirty="0" smtClean="0"/>
              <a:t>Also known as the “</a:t>
            </a:r>
            <a:r>
              <a:rPr lang="en-US" dirty="0" smtClean="0">
                <a:solidFill>
                  <a:schemeClr val="accent2"/>
                </a:solidFill>
              </a:rPr>
              <a:t>Power House</a:t>
            </a:r>
            <a:r>
              <a:rPr lang="en-US" dirty="0" smtClean="0"/>
              <a:t>” of the cell.</a:t>
            </a:r>
          </a:p>
          <a:p>
            <a:r>
              <a:rPr lang="en-US" dirty="0" smtClean="0"/>
              <a:t>Carries out </a:t>
            </a:r>
            <a:r>
              <a:rPr lang="en-US" dirty="0" smtClean="0">
                <a:solidFill>
                  <a:schemeClr val="accent2"/>
                </a:solidFill>
              </a:rPr>
              <a:t>cellular</a:t>
            </a:r>
            <a:r>
              <a:rPr lang="en-US" u="sng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respiration </a:t>
            </a:r>
            <a:r>
              <a:rPr lang="en-US" dirty="0" smtClean="0"/>
              <a:t>releasing energy.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Cells Get Energy?</a:t>
            </a:r>
            <a:endParaRPr lang="en-US" dirty="0"/>
          </a:p>
        </p:txBody>
      </p:sp>
      <p:pic>
        <p:nvPicPr>
          <p:cNvPr id="5" name="Picture 6" descr="mitochond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2133600"/>
            <a:ext cx="3009900" cy="3505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038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Ribosomes</a:t>
            </a:r>
            <a:r>
              <a:rPr lang="en-US" dirty="0" smtClean="0"/>
              <a:t> make </a:t>
            </a:r>
            <a:r>
              <a:rPr lang="en-US" dirty="0" smtClean="0">
                <a:solidFill>
                  <a:schemeClr val="accent2"/>
                </a:solidFill>
              </a:rPr>
              <a:t>proteins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for cell activities.</a:t>
            </a:r>
          </a:p>
          <a:p>
            <a:r>
              <a:rPr lang="en-US" b="1" dirty="0" smtClean="0"/>
              <a:t>endoplasmic reticulum(ER),</a:t>
            </a:r>
            <a:r>
              <a:rPr lang="en-US" dirty="0" smtClean="0"/>
              <a:t> a series of smooth or rough </a:t>
            </a:r>
            <a:r>
              <a:rPr lang="en-US" dirty="0" smtClean="0">
                <a:solidFill>
                  <a:schemeClr val="accent2"/>
                </a:solidFill>
              </a:rPr>
              <a:t>membranes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2"/>
                </a:solidFill>
              </a:rPr>
              <a:t>move </a:t>
            </a:r>
            <a:r>
              <a:rPr lang="en-US" dirty="0" smtClean="0"/>
              <a:t>materials around in a cell. </a:t>
            </a:r>
          </a:p>
          <a:p>
            <a:r>
              <a:rPr lang="en-US" dirty="0" smtClean="0"/>
              <a:t>Some ribosomes </a:t>
            </a:r>
            <a:r>
              <a:rPr lang="en-US" dirty="0" smtClean="0">
                <a:solidFill>
                  <a:schemeClr val="accent2"/>
                </a:solidFill>
              </a:rPr>
              <a:t>attach 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rough</a:t>
            </a:r>
            <a:r>
              <a:rPr lang="en-US" dirty="0" smtClean="0"/>
              <a:t> part of the ER.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ersma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133600"/>
            <a:ext cx="3108309" cy="29472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Organelles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Golgi bodies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move</a:t>
            </a:r>
            <a:r>
              <a:rPr lang="en-US" u="sng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substances </a:t>
            </a:r>
            <a:r>
              <a:rPr lang="en-US" dirty="0" smtClean="0"/>
              <a:t>out of a cell or to other parts of a cell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Vacuoles</a:t>
            </a:r>
            <a:r>
              <a:rPr lang="en-US" dirty="0" smtClean="0"/>
              <a:t>—membrane-bound temporary </a:t>
            </a:r>
            <a:r>
              <a:rPr lang="en-US" dirty="0" smtClean="0">
                <a:solidFill>
                  <a:schemeClr val="accent2"/>
                </a:solidFill>
              </a:rPr>
              <a:t>storage spaces</a:t>
            </a:r>
          </a:p>
          <a:p>
            <a:endParaRPr lang="en-US" dirty="0"/>
          </a:p>
        </p:txBody>
      </p:sp>
      <p:pic>
        <p:nvPicPr>
          <p:cNvPr id="5" name="Picture 6" descr="ANd9GcTc55j8FgtAF5mZF5n3w_gqMk9hf1JMGgRiWMgShK4lG-SsQI353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19200"/>
            <a:ext cx="2337487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Transporting and Storing Organelles </a:t>
            </a:r>
            <a:endParaRPr lang="en-US" dirty="0"/>
          </a:p>
        </p:txBody>
      </p:sp>
      <p:pic>
        <p:nvPicPr>
          <p:cNvPr id="6" name="Picture 4" descr="vacuo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733800"/>
            <a:ext cx="2667000" cy="269129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3505200" y="4343400"/>
            <a:ext cx="2362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33800" y="20574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b="1" dirty="0" smtClean="0">
                <a:solidFill>
                  <a:schemeClr val="accent2"/>
                </a:solidFill>
              </a:rPr>
              <a:t>ysosomes</a:t>
            </a:r>
            <a:r>
              <a:rPr lang="en-US" b="1" u="sng" dirty="0" smtClean="0"/>
              <a:t> </a:t>
            </a:r>
            <a:r>
              <a:rPr lang="en-US" dirty="0" smtClean="0"/>
              <a:t>break down food molecules and cell wastes</a:t>
            </a:r>
            <a:endParaRPr lang="en-US" b="1" u="sng" dirty="0"/>
          </a:p>
        </p:txBody>
      </p:sp>
      <p:pic>
        <p:nvPicPr>
          <p:cNvPr id="5" name="Content Placeholder 4" descr="lysos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036876" cy="2971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Recycling Organelles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1249</TotalTime>
  <Words>371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Cell Structure</vt:lpstr>
      <vt:lpstr>Prokaryotic and Eukaryotic</vt:lpstr>
      <vt:lpstr>What Do All Cells Have In Common?</vt:lpstr>
      <vt:lpstr>How is Cell Activity Directed?</vt:lpstr>
      <vt:lpstr>How do Vacuoles differ in Animal and Plant Cells</vt:lpstr>
      <vt:lpstr>How Do Cells Get Energy?</vt:lpstr>
      <vt:lpstr>Manufacturing Organelles</vt:lpstr>
      <vt:lpstr>Transporting and Storing Organelles </vt:lpstr>
      <vt:lpstr>Recycling Organelles</vt:lpstr>
      <vt:lpstr>Organelles not present in Animal Cells</vt:lpstr>
      <vt:lpstr>Multiple Choice</vt:lpstr>
      <vt:lpstr>Multiple Choice</vt:lpstr>
      <vt:lpstr>Multiple Choice</vt:lpstr>
      <vt:lpstr>Multiple Choice</vt:lpstr>
      <vt:lpstr>Multiple Choice</vt:lpstr>
    </vt:vector>
  </TitlesOfParts>
  <Company>Paul J. Hagerty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</dc:title>
  <dc:creator>franchma</dc:creator>
  <cp:lastModifiedBy>Windows User</cp:lastModifiedBy>
  <cp:revision>134</cp:revision>
  <dcterms:created xsi:type="dcterms:W3CDTF">2012-09-27T17:44:16Z</dcterms:created>
  <dcterms:modified xsi:type="dcterms:W3CDTF">2014-10-12T20:55:53Z</dcterms:modified>
</cp:coreProperties>
</file>