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4"/>
  </p:sldMasterIdLst>
  <p:notesMasterIdLst>
    <p:notesMasterId r:id="rId24"/>
  </p:notesMasterIdLst>
  <p:handoutMasterIdLst>
    <p:handoutMasterId r:id="rId25"/>
  </p:handoutMasterIdLst>
  <p:sldIdLst>
    <p:sldId id="257" r:id="rId5"/>
    <p:sldId id="258" r:id="rId6"/>
    <p:sldId id="262" r:id="rId7"/>
    <p:sldId id="259" r:id="rId8"/>
    <p:sldId id="263" r:id="rId9"/>
    <p:sldId id="260" r:id="rId10"/>
    <p:sldId id="264" r:id="rId11"/>
    <p:sldId id="265" r:id="rId12"/>
    <p:sldId id="266" r:id="rId13"/>
    <p:sldId id="274" r:id="rId14"/>
    <p:sldId id="275" r:id="rId15"/>
    <p:sldId id="267" r:id="rId16"/>
    <p:sldId id="268" r:id="rId17"/>
    <p:sldId id="276" r:id="rId18"/>
    <p:sldId id="269" r:id="rId19"/>
    <p:sldId id="270" r:id="rId20"/>
    <p:sldId id="271" r:id="rId21"/>
    <p:sldId id="272" r:id="rId22"/>
    <p:sldId id="273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76" d="100"/>
          <a:sy n="76" d="100"/>
        </p:scale>
        <p:origin x="114" y="822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11/12/2014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11/12/2014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539" y="2514601"/>
            <a:ext cx="8913077" cy="2262781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539" y="4777380"/>
            <a:ext cx="891307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198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4529541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09600"/>
            <a:ext cx="8913077" cy="311704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8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4159" y="3505200"/>
            <a:ext cx="753459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528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2438401"/>
            <a:ext cx="8913078" cy="2724845"/>
          </a:xfrm>
        </p:spPr>
        <p:txBody>
          <a:bodyPr anchor="b">
            <a:normAutofit/>
          </a:bodyPr>
          <a:lstStyle>
            <a:lvl1pPr algn="l">
              <a:defRPr sz="4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1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1536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27407"/>
            <a:ext cx="8913077" cy="2880020"/>
          </a:xfrm>
        </p:spPr>
        <p:txBody>
          <a:bodyPr anchor="ctr">
            <a:normAutofit/>
          </a:bodyPr>
          <a:lstStyle>
            <a:lvl1pPr algn="l">
              <a:defRPr sz="4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5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2392" y="627406"/>
            <a:ext cx="2207026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8538" y="627406"/>
            <a:ext cx="6475313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38" y="2133600"/>
            <a:ext cx="8913078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2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2058750"/>
            <a:ext cx="8913077" cy="146880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3530129"/>
            <a:ext cx="8913077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538" y="2133600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8874" y="2126222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4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608" y="1972703"/>
            <a:ext cx="399169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8538" y="2548966"/>
            <a:ext cx="4341762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4674" y="1969475"/>
            <a:ext cx="39979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5091" y="2545738"/>
            <a:ext cx="433754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7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7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5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446088"/>
            <a:ext cx="3504286" cy="976312"/>
          </a:xfrm>
        </p:spPr>
        <p:txBody>
          <a:bodyPr anchor="b"/>
          <a:lstStyle>
            <a:lvl1pPr algn="l">
              <a:defRPr sz="19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65" y="446089"/>
            <a:ext cx="518025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8" y="1598613"/>
            <a:ext cx="35042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4800600"/>
            <a:ext cx="891307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8538" y="634965"/>
            <a:ext cx="8913078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367338"/>
            <a:ext cx="891307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0773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14" y="157"/>
            <a:ext cx="2356060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2133600"/>
            <a:ext cx="8913078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674" y="787783"/>
            <a:ext cx="77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>
                <a:solidFill>
                  <a:srgbClr val="FEFFFF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6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2" y="228600"/>
            <a:ext cx="8458200" cy="106680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Welcome back!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012" y="1143000"/>
            <a:ext cx="10287000" cy="5257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I hope you all had a nice weekend!</a:t>
            </a:r>
          </a:p>
          <a:p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 smtClean="0"/>
              <a:t>Bellwork</a:t>
            </a:r>
            <a:r>
              <a:rPr lang="en-US" sz="3600" dirty="0" smtClean="0"/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Begin a new page in your notes. Title it “Cell Division”. Write and answer this question on the second line of the page: 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Why do cells divide?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After you answer, complete the My Planet Diary on page 124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1612" y="25400"/>
            <a:ext cx="1447800" cy="333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type of reproduction requires only one parent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4400" dirty="0" smtClean="0"/>
              <a:t> Binary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4400" dirty="0" smtClean="0"/>
              <a:t> Asexual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4400" dirty="0" smtClean="0"/>
              <a:t> Mitosis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4400" dirty="0" smtClean="0"/>
              <a:t> Sexual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895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E1598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1598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15094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an organism grows a smaller version of itself off the body of the parent.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38" y="2362200"/>
            <a:ext cx="8913078" cy="354902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4000" dirty="0" smtClean="0"/>
              <a:t> Binary Fission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4000" dirty="0" smtClean="0"/>
              <a:t> Budding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4000" dirty="0" smtClean="0"/>
              <a:t> Regeneration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4000" dirty="0" smtClean="0"/>
              <a:t> Mitosis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345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E1598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1598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2" y="609600"/>
            <a:ext cx="8909366" cy="128089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What is replication?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>
          <a:xfrm>
            <a:off x="1674812" y="2692400"/>
            <a:ext cx="9674403" cy="3860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Exact </a:t>
            </a:r>
            <a:r>
              <a:rPr lang="en-US" sz="3200" u="sng" dirty="0" smtClean="0"/>
              <a:t>copy of DNA </a:t>
            </a:r>
            <a:r>
              <a:rPr lang="en-US" sz="3200" dirty="0" smtClean="0"/>
              <a:t>in cell’s nucleus</a:t>
            </a:r>
          </a:p>
          <a:p>
            <a:endParaRPr lang="en-US" sz="3200" dirty="0" smtClean="0"/>
          </a:p>
          <a:p>
            <a:r>
              <a:rPr lang="en-US" sz="3200" dirty="0" smtClean="0"/>
              <a:t>Cell contains 2 sets of chromosomes at end of replication</a:t>
            </a:r>
          </a:p>
          <a:p>
            <a:endParaRPr lang="en-US" sz="3200" dirty="0" smtClean="0"/>
          </a:p>
          <a:p>
            <a:r>
              <a:rPr lang="en-US" sz="3200" dirty="0" smtClean="0"/>
              <a:t>In animal cells, </a:t>
            </a:r>
            <a:r>
              <a:rPr lang="en-US" sz="3200" u="sng" dirty="0" smtClean="0"/>
              <a:t>centrioles</a:t>
            </a:r>
            <a:r>
              <a:rPr lang="en-US" sz="3200" dirty="0" smtClean="0"/>
              <a:t> help cell divide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89799" y="190500"/>
            <a:ext cx="4872038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17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Interphase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>
          <a:xfrm>
            <a:off x="2208212" y="1600200"/>
            <a:ext cx="4312741" cy="3777622"/>
          </a:xfrm>
        </p:spPr>
        <p:txBody>
          <a:bodyPr>
            <a:noAutofit/>
          </a:bodyPr>
          <a:lstStyle/>
          <a:p>
            <a:r>
              <a:rPr lang="en-US" sz="3600" dirty="0" smtClean="0"/>
              <a:t>Period </a:t>
            </a:r>
            <a:r>
              <a:rPr lang="en-US" sz="3600" u="sng" dirty="0" smtClean="0"/>
              <a:t>before</a:t>
            </a:r>
            <a:r>
              <a:rPr lang="en-US" sz="3600" dirty="0" smtClean="0"/>
              <a:t> cell division</a:t>
            </a:r>
          </a:p>
          <a:p>
            <a:endParaRPr lang="en-US" sz="3600" dirty="0" smtClean="0"/>
          </a:p>
          <a:p>
            <a:r>
              <a:rPr lang="en-US" sz="3600" dirty="0" smtClean="0"/>
              <a:t>Cell grows, makes a copy of its DNA, and </a:t>
            </a:r>
            <a:r>
              <a:rPr lang="en-US" sz="3600" u="sng" dirty="0" smtClean="0"/>
              <a:t>prepares to divide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63396" y="1874999"/>
            <a:ext cx="4488816" cy="3366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87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Page 126</a:t>
            </a:r>
          </a:p>
          <a:p>
            <a:r>
              <a:rPr lang="en-US" sz="3600" dirty="0" smtClean="0"/>
              <a:t>Interphase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3012" y="1752600"/>
            <a:ext cx="4846477" cy="38004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38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965324" y="265223"/>
            <a:ext cx="8909366" cy="1280890"/>
          </a:xfrm>
        </p:spPr>
        <p:txBody>
          <a:bodyPr/>
          <a:lstStyle/>
          <a:p>
            <a:r>
              <a:rPr lang="en-US" dirty="0" smtClean="0"/>
              <a:t>Prophase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371600"/>
            <a:ext cx="5607467" cy="5334000"/>
          </a:xfrm>
        </p:spPr>
        <p:txBody>
          <a:bodyPr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Chromosomes </a:t>
            </a:r>
            <a:r>
              <a:rPr lang="en-US" sz="2800" u="sng" dirty="0" smtClean="0"/>
              <a:t>condense</a:t>
            </a:r>
            <a:r>
              <a:rPr lang="en-US" sz="2800" dirty="0" smtClean="0"/>
              <a:t> or become thicker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Centrioles move to opposite sides of nucleus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800" u="sng" dirty="0" smtClean="0"/>
              <a:t>Spindle</a:t>
            </a:r>
            <a:r>
              <a:rPr lang="en-US" sz="2800" dirty="0" smtClean="0"/>
              <a:t> fibers form a bridge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Nuclear membrane </a:t>
            </a:r>
            <a:r>
              <a:rPr lang="en-US" sz="2800" u="sng" dirty="0" smtClean="0"/>
              <a:t>disappears</a:t>
            </a:r>
            <a:endParaRPr lang="en-US" sz="2800" u="sng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66012" y="2503488"/>
            <a:ext cx="3457575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Straight Arrow Connector 8"/>
          <p:cNvCxnSpPr/>
          <p:nvPr/>
        </p:nvCxnSpPr>
        <p:spPr>
          <a:xfrm rot="5400000">
            <a:off x="8068884" y="2006600"/>
            <a:ext cx="9906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8896350" y="2102644"/>
            <a:ext cx="99060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Box 11"/>
          <p:cNvSpPr txBox="1">
            <a:spLocks noChangeArrowheads="1"/>
          </p:cNvSpPr>
          <p:nvPr/>
        </p:nvSpPr>
        <p:spPr bwMode="auto">
          <a:xfrm>
            <a:off x="8332786" y="1250156"/>
            <a:ext cx="860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spindle</a:t>
            </a:r>
          </a:p>
        </p:txBody>
      </p:sp>
      <p:sp>
        <p:nvSpPr>
          <p:cNvPr id="19463" name="TextBox 12"/>
          <p:cNvSpPr txBox="1">
            <a:spLocks noChangeArrowheads="1"/>
          </p:cNvSpPr>
          <p:nvPr/>
        </p:nvSpPr>
        <p:spPr bwMode="auto">
          <a:xfrm>
            <a:off x="9904411" y="1789112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centrioles</a:t>
            </a:r>
          </a:p>
        </p:txBody>
      </p:sp>
    </p:spTree>
    <p:extLst>
      <p:ext uri="{BB962C8B-B14F-4D97-AF65-F5344CB8AC3E}">
        <p14:creationId xmlns:p14="http://schemas.microsoft.com/office/powerpoint/2010/main" val="189698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Metaphase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Chromosomes move to </a:t>
            </a:r>
            <a:r>
              <a:rPr lang="en-US" sz="3200" u="sng" dirty="0" smtClean="0"/>
              <a:t>center</a:t>
            </a:r>
            <a:r>
              <a:rPr lang="en-US" sz="3200" dirty="0" smtClean="0"/>
              <a:t> of cell and attach to a spindle at its </a:t>
            </a:r>
            <a:r>
              <a:rPr lang="en-US" sz="3200" u="sng" dirty="0" smtClean="0"/>
              <a:t>centromere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2012" y="3979548"/>
            <a:ext cx="2667000" cy="2733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0012" y="762000"/>
            <a:ext cx="2609850" cy="3448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86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Anaphase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2047914" y="1387788"/>
            <a:ext cx="5662751" cy="48606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Centromere </a:t>
            </a:r>
            <a:r>
              <a:rPr lang="en-US" sz="3200" u="sng" dirty="0" smtClean="0"/>
              <a:t>splits</a:t>
            </a:r>
            <a:r>
              <a:rPr lang="en-US" sz="3200" dirty="0" smtClean="0"/>
              <a:t>, pulling </a:t>
            </a:r>
            <a:r>
              <a:rPr lang="en-US" sz="3200" u="sng" dirty="0" smtClean="0"/>
              <a:t>chromatids</a:t>
            </a:r>
            <a:r>
              <a:rPr lang="en-US" sz="3200" dirty="0" smtClean="0"/>
              <a:t> apart</a:t>
            </a:r>
          </a:p>
          <a:p>
            <a:endParaRPr lang="en-US" sz="3200" dirty="0" smtClean="0"/>
          </a:p>
          <a:p>
            <a:r>
              <a:rPr lang="en-US" sz="3200" dirty="0" smtClean="0"/>
              <a:t>Chromosomes travel to </a:t>
            </a:r>
            <a:r>
              <a:rPr lang="en-US" sz="3200" u="sng" dirty="0" smtClean="0"/>
              <a:t>opposite</a:t>
            </a:r>
            <a:r>
              <a:rPr lang="en-US" sz="3200" dirty="0" smtClean="0"/>
              <a:t> ends of cell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28012" y="200025"/>
            <a:ext cx="3790950" cy="3867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6812" y="4648200"/>
            <a:ext cx="2673458" cy="19716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24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Telophase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371600"/>
            <a:ext cx="6019800" cy="4648200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2 </a:t>
            </a:r>
            <a:r>
              <a:rPr lang="en-US" sz="2800" dirty="0" smtClean="0"/>
              <a:t>new nuclei are formed</a:t>
            </a:r>
          </a:p>
          <a:p>
            <a:endParaRPr lang="en-US" sz="2800" dirty="0" smtClean="0"/>
          </a:p>
          <a:p>
            <a:r>
              <a:rPr lang="en-US" sz="2800" dirty="0" smtClean="0"/>
              <a:t>Spindle </a:t>
            </a:r>
            <a:r>
              <a:rPr lang="en-US" sz="2800" u="sng" dirty="0" smtClean="0"/>
              <a:t>disappears</a:t>
            </a:r>
          </a:p>
          <a:p>
            <a:endParaRPr lang="en-US" sz="2800" u="sng" dirty="0" smtClean="0"/>
          </a:p>
          <a:p>
            <a:r>
              <a:rPr lang="en-US" sz="2800" dirty="0" smtClean="0"/>
              <a:t>Cell is </a:t>
            </a:r>
            <a:r>
              <a:rPr lang="en-US" sz="2800" u="sng" dirty="0" smtClean="0"/>
              <a:t>pinched</a:t>
            </a:r>
            <a:r>
              <a:rPr lang="en-US" sz="2800" dirty="0" smtClean="0"/>
              <a:t> around middle</a:t>
            </a:r>
          </a:p>
          <a:p>
            <a:endParaRPr lang="en-US" sz="2800" dirty="0" smtClean="0"/>
          </a:p>
          <a:p>
            <a:r>
              <a:rPr lang="en-US" sz="2800" u="sng" dirty="0" smtClean="0"/>
              <a:t>CYTOKINESIS</a:t>
            </a:r>
            <a:r>
              <a:rPr lang="en-US" sz="2800" dirty="0" smtClean="0"/>
              <a:t>-2 new daughter cells are formed with identical number of chromosomes as parent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89812" y="1371600"/>
            <a:ext cx="4600336" cy="3133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03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Cell vs. Plant Cell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Centrioles in animal cell only</a:t>
            </a:r>
          </a:p>
          <a:p>
            <a:endParaRPr lang="en-US" sz="3200" dirty="0" smtClean="0"/>
          </a:p>
          <a:p>
            <a:r>
              <a:rPr lang="en-US" sz="3200" u="sng" dirty="0" smtClean="0"/>
              <a:t>CELL PLATE </a:t>
            </a:r>
            <a:r>
              <a:rPr lang="en-US" sz="3200" dirty="0" smtClean="0"/>
              <a:t>forms in plant cell because of cell wall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20024" y="4876800"/>
            <a:ext cx="1905000" cy="158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3490" y="1301436"/>
            <a:ext cx="4048125" cy="2695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93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out your Scale Tracking Sheet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Review the scale in your group binder.</a:t>
            </a:r>
          </a:p>
          <a:p>
            <a:pPr lvl="0"/>
            <a:r>
              <a:rPr lang="en-US" sz="3600" dirty="0" smtClean="0"/>
              <a:t>Where do you think you are in your understanding now?</a:t>
            </a:r>
          </a:p>
          <a:p>
            <a:pPr lvl="0"/>
            <a:r>
              <a:rPr lang="en-US" sz="3600" dirty="0" smtClean="0"/>
              <a:t>Rate yourself on your scale tracking sheet.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1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Understand and identify the functions of cell division</a:t>
            </a:r>
          </a:p>
          <a:p>
            <a:endParaRPr lang="en-US" sz="3200" dirty="0"/>
          </a:p>
          <a:p>
            <a:r>
              <a:rPr lang="en-US" sz="3200" dirty="0" smtClean="0"/>
              <a:t>Describe what happens during the cell cycle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92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cells divide?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38" y="2133600"/>
            <a:ext cx="8913078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Cells divide for several reasons:</a:t>
            </a:r>
          </a:p>
          <a:p>
            <a:pPr marL="742830" lvl="1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</a:t>
            </a:r>
          </a:p>
          <a:p>
            <a:pPr marL="1142760" lvl="2" indent="-342900">
              <a:buFont typeface="+mj-lt"/>
              <a:buAutoNum type="alphaLcParenR"/>
            </a:pPr>
            <a:r>
              <a:rPr lang="en-US" sz="2000" dirty="0" smtClean="0"/>
              <a:t>A tadpole cannot become a frog unless its cells are dividing and increasing in number</a:t>
            </a:r>
          </a:p>
          <a:p>
            <a:pPr marL="742830" lvl="1" indent="-34290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Repair</a:t>
            </a:r>
          </a:p>
          <a:p>
            <a:pPr marL="1142760" lvl="2" indent="-342900">
              <a:buFont typeface="+mj-lt"/>
              <a:buAutoNum type="alphaLcParenR"/>
            </a:pPr>
            <a:r>
              <a:rPr lang="en-US" sz="2000" dirty="0" smtClean="0"/>
              <a:t>If you break a bone or sustain an injury, your cells must divide to replace damaged cells with healthy ones</a:t>
            </a:r>
          </a:p>
          <a:p>
            <a:pPr marL="742830" lvl="1" indent="-34290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Reproduction</a:t>
            </a:r>
          </a:p>
          <a:p>
            <a:pPr marL="1142760" lvl="2" indent="-342900">
              <a:buFont typeface="+mj-lt"/>
              <a:buAutoNum type="alphaLcParenR"/>
            </a:pPr>
            <a:r>
              <a:rPr lang="en-US" sz="2000" dirty="0" smtClean="0"/>
              <a:t>To create the next generation, special types of cells divide many times to generate a new organism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825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 baby bird grows into an adult, what function of cell division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3200" dirty="0" smtClean="0"/>
              <a:t> Growth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dirty="0" smtClean="0"/>
              <a:t> Repair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dirty="0" smtClean="0"/>
              <a:t> Reproduction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dirty="0" smtClean="0"/>
              <a:t> Strength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864" y="2819400"/>
            <a:ext cx="4214752" cy="2831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117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6212" y="2133600"/>
            <a:ext cx="5455067" cy="3777622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Cell Cycle </a:t>
            </a:r>
            <a:r>
              <a:rPr lang="en-US" sz="3200" dirty="0" smtClean="0"/>
              <a:t>is the process when a cell grows, prepares for division, and divides into two new cells. These are called daughter cells 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317" y="1412425"/>
            <a:ext cx="4498797" cy="4498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6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vs. 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Asexual-offspring form from one parent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Sexual –Offspring form from two different parents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1012" y="1371600"/>
            <a:ext cx="4419600" cy="5257800"/>
          </a:xfrm>
        </p:spPr>
        <p:txBody>
          <a:bodyPr>
            <a:normAutofit fontScale="92500"/>
          </a:bodyPr>
          <a:lstStyle/>
          <a:p>
            <a:r>
              <a:rPr lang="en-US" sz="3200" b="1" u="sng" dirty="0" smtClean="0"/>
              <a:t>Binary fission</a:t>
            </a:r>
            <a:r>
              <a:rPr lang="en-US" sz="3200" dirty="0" smtClean="0"/>
              <a:t>-one organism divides into two Ex. Bacteria</a:t>
            </a:r>
          </a:p>
          <a:p>
            <a:pPr>
              <a:lnSpc>
                <a:spcPct val="80000"/>
              </a:lnSpc>
            </a:pPr>
            <a:r>
              <a:rPr lang="en-US" sz="3200" b="1" u="sng" dirty="0" smtClean="0"/>
              <a:t>Budding</a:t>
            </a:r>
            <a:r>
              <a:rPr lang="en-US" sz="3200" dirty="0" smtClean="0"/>
              <a:t>—a small, exact copy of the adult grows from the body of the parent.</a:t>
            </a:r>
          </a:p>
          <a:p>
            <a:pPr>
              <a:lnSpc>
                <a:spcPct val="80000"/>
              </a:lnSpc>
            </a:pPr>
            <a:r>
              <a:rPr lang="en-US" sz="3200" b="1" u="sng" dirty="0" smtClean="0"/>
              <a:t>Regeneration</a:t>
            </a:r>
            <a:r>
              <a:rPr lang="en-US" sz="3200" dirty="0" smtClean="0"/>
              <a:t>, a whole new organism grows from each piece of the parent. 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8812" y="11430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ydra-bud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2613" y="2971800"/>
            <a:ext cx="298584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5012" y="4876800"/>
            <a:ext cx="2895600" cy="173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5915024" y="5365397"/>
            <a:ext cx="1066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7212" y="3276600"/>
            <a:ext cx="1295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65812" y="18288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4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cells duplicate?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8612" y="1531537"/>
            <a:ext cx="4572000" cy="3777622"/>
          </a:xfrm>
        </p:spPr>
        <p:txBody>
          <a:bodyPr>
            <a:noAutofit/>
          </a:bodyPr>
          <a:lstStyle/>
          <a:p>
            <a:r>
              <a:rPr lang="en-US" sz="6600" i="1" dirty="0" smtClean="0"/>
              <a:t>Mitosis</a:t>
            </a:r>
          </a:p>
          <a:p>
            <a:r>
              <a:rPr lang="en-US" sz="3200" dirty="0" smtClean="0"/>
              <a:t>Sexual</a:t>
            </a:r>
            <a:endParaRPr lang="en-US" sz="3200" dirty="0"/>
          </a:p>
          <a:p>
            <a:r>
              <a:rPr lang="en-US" sz="3200" dirty="0" smtClean="0"/>
              <a:t>46 chromosomes in humans replicated</a:t>
            </a:r>
          </a:p>
          <a:p>
            <a:endParaRPr lang="en-US" sz="3200" dirty="0" smtClean="0"/>
          </a:p>
          <a:p>
            <a:r>
              <a:rPr lang="en-US" sz="3200" dirty="0" smtClean="0"/>
              <a:t>Nonsexual</a:t>
            </a:r>
          </a:p>
          <a:p>
            <a:r>
              <a:rPr lang="en-US" sz="3200" dirty="0" smtClean="0"/>
              <a:t>Ex. Bone, brain, skin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096" y="2177022"/>
            <a:ext cx="5514296" cy="3132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019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8A44069B63B4F8620663824A23C71" ma:contentTypeVersion="0" ma:contentTypeDescription="Create a new document." ma:contentTypeScope="" ma:versionID="9a11b1f26a95d0e2a504e8d4fae4a1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21c632c5d5ffa39ebda7ed280bb45e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7F8200-4348-405D-A8C4-A75FAA025B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A2460A-66DD-4C77-B8F9-920E74493D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1E7CB1B-CAEF-411F-8F9C-BD27246553FB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503</Words>
  <Application>Microsoft Office PowerPoint</Application>
  <PresentationFormat>Custom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Palatino Linotype</vt:lpstr>
      <vt:lpstr>Wingdings 3</vt:lpstr>
      <vt:lpstr>Wisp</vt:lpstr>
      <vt:lpstr>Welcome back! </vt:lpstr>
      <vt:lpstr>Take out your Scale Tracking Sheet</vt:lpstr>
      <vt:lpstr>Learning Goals</vt:lpstr>
      <vt:lpstr>Why do cells divide?</vt:lpstr>
      <vt:lpstr>When a baby bird grows into an adult, what function of cell division is this?</vt:lpstr>
      <vt:lpstr>The Cell Cycle</vt:lpstr>
      <vt:lpstr>Asexual vs. Sexual Reproduction</vt:lpstr>
      <vt:lpstr>Asexual Reproduction</vt:lpstr>
      <vt:lpstr>How do cells duplicate?</vt:lpstr>
      <vt:lpstr>This type of reproduction requires only one parent</vt:lpstr>
      <vt:lpstr>When an organism grows a smaller version of itself off the body of the parent. </vt:lpstr>
      <vt:lpstr>What is replication? </vt:lpstr>
      <vt:lpstr>Interphase</vt:lpstr>
      <vt:lpstr>Figure 2</vt:lpstr>
      <vt:lpstr>Prophase</vt:lpstr>
      <vt:lpstr>Metaphase</vt:lpstr>
      <vt:lpstr>Anaphase</vt:lpstr>
      <vt:lpstr>Telophase</vt:lpstr>
      <vt:lpstr>Animal Cell vs. Plant Cell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2014-11-10T13:12:33Z</dcterms:created>
  <dcterms:modified xsi:type="dcterms:W3CDTF">2014-11-12T13:02:56Z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TC034605199991</vt:lpwstr>
  </property>
  <property fmtid="{D5CDD505-2E9C-101B-9397-08002B2CF9AE}" pid="3" name="ContentTypeId">
    <vt:lpwstr>0x010100E7B8A44069B63B4F8620663824A23C71</vt:lpwstr>
  </property>
  <property fmtid="{D5CDD505-2E9C-101B-9397-08002B2CF9AE}" pid="4" name="IsMyDocuments">
    <vt:bool>true</vt:bool>
  </property>
</Properties>
</file>