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74" r:id="rId12"/>
    <p:sldId id="264" r:id="rId13"/>
    <p:sldId id="265" r:id="rId14"/>
    <p:sldId id="266" r:id="rId15"/>
    <p:sldId id="267" r:id="rId16"/>
    <p:sldId id="268" r:id="rId17"/>
    <p:sldId id="262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22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73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5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4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3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7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6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1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3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2F4C-F6DB-4D1F-8D33-9B41CD9C7E30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1935-78F9-4274-8CCA-30F656FE6F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5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Skeletal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these is </a:t>
            </a:r>
            <a:r>
              <a:rPr lang="en-US" u="sng" dirty="0" smtClean="0"/>
              <a:t>not</a:t>
            </a:r>
            <a:r>
              <a:rPr lang="en-US" dirty="0" smtClean="0"/>
              <a:t> a function of the skeleton?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7955280" cy="405384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Provide shape and support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Protects organs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Produces red blood cells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Sends waste products out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200" dirty="0" smtClean="0"/>
              <a:t>Stores minerals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31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substance do bones Produce?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044440" cy="40690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Spinal Fluid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Brain Tissue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Red Blood Cells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White Blood Cells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Rainbow Blood Cells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6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best example of what joints allow your body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5501640" cy="40690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Belch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Climb a tree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Smell a delicious pie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Call out to your friend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400" dirty="0" smtClean="0"/>
              <a:t>Remember to complete an art project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2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skull is an example of this type of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4511040" cy="406908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Moveable, because it moves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Moveable, because it does not move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Immovable, because it moves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 smtClean="0"/>
              <a:t>Immovable, because it does not move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670" y="2286000"/>
            <a:ext cx="3442215" cy="2457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31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bones?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Bones-</a:t>
            </a:r>
            <a:r>
              <a:rPr lang="en-US" sz="3200" dirty="0" smtClean="0"/>
              <a:t> complex living structures that: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grow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develop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repair themselves</a:t>
            </a:r>
            <a:endParaRPr lang="en-US" sz="3200" dirty="0"/>
          </a:p>
          <a:p>
            <a:r>
              <a:rPr lang="en-US" sz="3200" dirty="0" smtClean="0"/>
              <a:t>They are </a:t>
            </a:r>
            <a:r>
              <a:rPr lang="en-US" sz="3200" b="1" dirty="0" smtClean="0"/>
              <a:t>strong</a:t>
            </a:r>
            <a:r>
              <a:rPr lang="en-US" sz="3200" dirty="0" smtClean="0"/>
              <a:t> and </a:t>
            </a:r>
            <a:r>
              <a:rPr lang="en-US" sz="3200" b="1" dirty="0" smtClean="0"/>
              <a:t>light weight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069" y="1981200"/>
            <a:ext cx="4419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r>
              <a:rPr lang="en-US" dirty="0" smtClean="0"/>
              <a:t>Go back to your Venn Diagram from the beginning of class.</a:t>
            </a:r>
          </a:p>
          <a:p>
            <a:endParaRPr lang="en-US" dirty="0"/>
          </a:p>
          <a:p>
            <a:r>
              <a:rPr lang="en-US" dirty="0" smtClean="0"/>
              <a:t>With what you now know about bones, would you change anything on your diagram? </a:t>
            </a:r>
          </a:p>
          <a:p>
            <a:endParaRPr lang="en-US" dirty="0" smtClean="0"/>
          </a:p>
          <a:p>
            <a:r>
              <a:rPr lang="en-US" dirty="0" smtClean="0"/>
              <a:t>Discuss with your shoulder partner and make the changes.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029200"/>
            <a:ext cx="2038463" cy="314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76400"/>
            <a:ext cx="7635240" cy="458724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What Characterizes bones:</a:t>
            </a:r>
          </a:p>
          <a:p>
            <a:endParaRPr lang="en-US" sz="2400" u="sng" dirty="0" smtClean="0"/>
          </a:p>
          <a:p>
            <a:r>
              <a:rPr lang="en-US" sz="2800" dirty="0" smtClean="0"/>
              <a:t>Bones are complex </a:t>
            </a:r>
            <a:r>
              <a:rPr lang="en-US" sz="2800" dirty="0"/>
              <a:t>living structures that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grow 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develop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repair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themselves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r>
              <a:rPr lang="en-US" sz="2800" dirty="0"/>
              <a:t>They are </a:t>
            </a:r>
            <a:r>
              <a:rPr lang="en-US" sz="2800" b="1" dirty="0"/>
              <a:t>strong</a:t>
            </a:r>
            <a:r>
              <a:rPr lang="en-US" sz="2800" dirty="0"/>
              <a:t> and </a:t>
            </a:r>
            <a:r>
              <a:rPr lang="en-US" sz="2800" b="1" dirty="0"/>
              <a:t>light weight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0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are characterized 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5577840" cy="40690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Strong and Dense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Strong and Lightweight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Flexible and Spongy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Flexible and Lightweight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5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1 of the characteristics of a bone?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438400"/>
            <a:ext cx="5562600" cy="40690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Send Messages to the Brain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Waste Removal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Digestion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Repair Themselves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12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weekend!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438400"/>
            <a:ext cx="8092440" cy="144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Homework: </a:t>
            </a:r>
            <a:r>
              <a:rPr lang="en-US" sz="2400" dirty="0" smtClean="0"/>
              <a:t>Read and complete </a:t>
            </a:r>
            <a:r>
              <a:rPr lang="en-US" sz="2400" dirty="0"/>
              <a:t>f</a:t>
            </a:r>
            <a:r>
              <a:rPr lang="en-US" sz="2400" dirty="0" smtClean="0"/>
              <a:t>igures for pages 162-165 in your Chapter 4 book packet.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733800"/>
            <a:ext cx="4286250" cy="2857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83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22804"/>
            <a:ext cx="8610600" cy="3810000"/>
          </a:xfrm>
        </p:spPr>
        <p:txBody>
          <a:bodyPr>
            <a:normAutofit/>
          </a:bodyPr>
          <a:lstStyle/>
          <a:p>
            <a:pPr algn="l"/>
            <a:r>
              <a:rPr lang="en-US" u="sng" dirty="0" err="1" smtClean="0"/>
              <a:t>Bellwork</a:t>
            </a:r>
            <a:r>
              <a:rPr lang="en-US" u="sng" dirty="0" smtClean="0"/>
              <a:t>:</a:t>
            </a:r>
            <a:br>
              <a:rPr lang="en-US" u="sng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Create a Venn diagram comparing the similarities and differences between Rocks and Bones.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684" y="533400"/>
            <a:ext cx="3429000" cy="267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"/>
            <a:ext cx="1066800" cy="2456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/>
              </a:rPr>
              <a:t>During this lesson we will learn: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The function of the skeleton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The role that joints play in the body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/>
              </a:rPr>
              <a:t>What characterizes bones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30429"/>
            <a:ext cx="6377940" cy="1293028"/>
          </a:xfrm>
        </p:spPr>
        <p:txBody>
          <a:bodyPr/>
          <a:lstStyle/>
          <a:p>
            <a:r>
              <a:rPr lang="en-US" dirty="0" smtClean="0"/>
              <a:t>What is a skeleton?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796" y="2205757"/>
            <a:ext cx="3910579" cy="4069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skeleton is the body’s inner framework that is made up of bones (P. 163).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5" y="1828800"/>
            <a:ext cx="2905551" cy="479077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143000" y="572687"/>
            <a:ext cx="2279899" cy="1408513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206 bones in all!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functions of the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Enables you to move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Provides shape and support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Protects organs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Store minerals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Produce blood cells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000" y="3786187"/>
            <a:ext cx="21717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14800"/>
            <a:ext cx="2109572" cy="23685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399" y="2029409"/>
            <a:ext cx="2338387" cy="2338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Joints?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Joint-</a:t>
            </a:r>
            <a:r>
              <a:rPr lang="en-US" sz="2800" dirty="0" smtClean="0"/>
              <a:t> place where 2 bones come together and allows bones to move in different ways</a:t>
            </a:r>
          </a:p>
          <a:p>
            <a:r>
              <a:rPr lang="en-US" sz="2800" b="1" dirty="0" smtClean="0"/>
              <a:t>Immovable-</a:t>
            </a:r>
            <a:r>
              <a:rPr lang="en-US" sz="2800" dirty="0" smtClean="0"/>
              <a:t>Connects bones and allows little or no movement. Ex. </a:t>
            </a:r>
            <a:r>
              <a:rPr lang="en-US" sz="2800" b="1" dirty="0" smtClean="0"/>
              <a:t>Skull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2133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Movable</a:t>
            </a:r>
            <a:r>
              <a:rPr lang="en-US" sz="2400" dirty="0" smtClean="0"/>
              <a:t>-most are moveable; held together by ligaments</a:t>
            </a:r>
          </a:p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b="1" dirty="0" smtClean="0"/>
              <a:t>Ball and socket</a:t>
            </a:r>
            <a:r>
              <a:rPr lang="en-US" sz="2400" dirty="0" smtClean="0"/>
              <a:t>-shoulders, legs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b="1" dirty="0" smtClean="0"/>
              <a:t>Gliding</a:t>
            </a:r>
            <a:r>
              <a:rPr lang="en-US" sz="2400" dirty="0" smtClean="0"/>
              <a:t>-wrist, ankle, vertebrae</a:t>
            </a:r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b="1" dirty="0" smtClean="0"/>
              <a:t>Hinge</a:t>
            </a:r>
            <a:r>
              <a:rPr lang="en-US" sz="2400" dirty="0" smtClean="0"/>
              <a:t>-knee, elbow, jaw</a:t>
            </a:r>
          </a:p>
          <a:p>
            <a:pPr>
              <a:buNone/>
            </a:pPr>
            <a:r>
              <a:rPr lang="en-US" sz="2400" dirty="0" smtClean="0"/>
              <a:t>4. </a:t>
            </a:r>
            <a:r>
              <a:rPr lang="en-US" sz="2400" b="1" dirty="0" smtClean="0"/>
              <a:t>Pivot</a:t>
            </a:r>
            <a:r>
              <a:rPr lang="en-US" sz="2400" dirty="0" smtClean="0"/>
              <a:t>-turning head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762000"/>
            <a:ext cx="4322763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Joints!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2062066"/>
            <a:ext cx="3709987" cy="3709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4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the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function of the skeleton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Enables you to move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Provides shape and support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Protects organs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Store minerals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US" dirty="0"/>
              <a:t>Produce blood cells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role of joints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Joints allow bones to move in different ways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There are 2 main types: </a:t>
            </a:r>
            <a:r>
              <a:rPr lang="en-US" i="1" dirty="0" smtClean="0"/>
              <a:t>Immovable</a:t>
            </a:r>
            <a:r>
              <a:rPr lang="en-US" dirty="0" smtClean="0"/>
              <a:t> and </a:t>
            </a:r>
            <a:r>
              <a:rPr lang="en-US" i="1" dirty="0" smtClean="0"/>
              <a:t>Moveable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Moveable joints are held together by </a:t>
            </a:r>
            <a:r>
              <a:rPr lang="en-US" i="1" dirty="0" smtClean="0"/>
              <a:t>ligaments</a:t>
            </a:r>
          </a:p>
        </p:txBody>
      </p:sp>
    </p:spTree>
    <p:extLst>
      <p:ext uri="{BB962C8B-B14F-4D97-AF65-F5344CB8AC3E}">
        <p14:creationId xmlns:p14="http://schemas.microsoft.com/office/powerpoint/2010/main" val="36102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FDA608-3741-4CDD-A282-30A2FA235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97B7AA-0816-465A-913A-3AF833CDF0A7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4F6628-61FC-4A2F-82D6-A587FD4EC5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141</TotalTime>
  <Words>455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Vapor Trail</vt:lpstr>
      <vt:lpstr>The Skeletal System</vt:lpstr>
      <vt:lpstr>Bellwork:  Create a Venn diagram comparing the similarities and differences between Rocks and Bones.</vt:lpstr>
      <vt:lpstr>Learning Goals</vt:lpstr>
      <vt:lpstr>What is a skeleton?</vt:lpstr>
      <vt:lpstr>Major functions of the skeleton</vt:lpstr>
      <vt:lpstr>What are Joints?</vt:lpstr>
      <vt:lpstr>PowerPoint Presentation</vt:lpstr>
      <vt:lpstr>Brainpop!</vt:lpstr>
      <vt:lpstr>Review the Goals</vt:lpstr>
      <vt:lpstr>Which of these is not a function of the skeleton?</vt:lpstr>
      <vt:lpstr>What substance do bones Produce?</vt:lpstr>
      <vt:lpstr>What is the best example of what joints allow your body to do?</vt:lpstr>
      <vt:lpstr>Your skull is an example of this type of joint</vt:lpstr>
      <vt:lpstr>What are bones?</vt:lpstr>
      <vt:lpstr>Venn Diagram</vt:lpstr>
      <vt:lpstr>Review the Goals</vt:lpstr>
      <vt:lpstr>Bones are characterized as:</vt:lpstr>
      <vt:lpstr>What are 1 of the characteristics of a bone?</vt:lpstr>
      <vt:lpstr>Have a great weekend!</vt:lpstr>
    </vt:vector>
  </TitlesOfParts>
  <Company>Paul J. Hagerty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Skeletal System</dc:title>
  <dc:creator>franchma</dc:creator>
  <cp:lastModifiedBy>Keene-krops, Natalie</cp:lastModifiedBy>
  <cp:revision>14</cp:revision>
  <dcterms:created xsi:type="dcterms:W3CDTF">2012-11-05T22:52:26Z</dcterms:created>
  <dcterms:modified xsi:type="dcterms:W3CDTF">2014-12-05T13:33:42Z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0x010100E7B8A44069B63B4F8620663824A23C71</vt:lpwstr>
  </property>
</Properties>
</file>