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65" r:id="rId7"/>
    <p:sldId id="257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61" r:id="rId17"/>
    <p:sldId id="262" r:id="rId18"/>
    <p:sldId id="263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101" d="100"/>
          <a:sy n="101" d="100"/>
        </p:scale>
        <p:origin x="18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4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34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0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4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2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7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0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4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ABBD3D-7F42-46B4-B706-161B55127780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060C6-C5B9-4A72-9B77-2D73BF8A8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36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Muscular System and Skin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This type of muscle tissue appears banded and is attached to the bone by tendons.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Cardiac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Smooth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Skeletal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Involuntary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28" y="2514600"/>
            <a:ext cx="2719052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muscle tissue can only be found in your heart.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lphaUcPeriod"/>
            </a:pPr>
            <a:r>
              <a:rPr lang="en-US" sz="3600" dirty="0">
                <a:solidFill>
                  <a:prstClr val="white"/>
                </a:solidFill>
              </a:rPr>
              <a:t>Cardiac</a:t>
            </a:r>
          </a:p>
          <a:p>
            <a:pPr marL="457200" lvl="0" indent="-4572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lphaUcPeriod"/>
            </a:pPr>
            <a:r>
              <a:rPr lang="en-US" sz="3600" dirty="0">
                <a:solidFill>
                  <a:prstClr val="white"/>
                </a:solidFill>
              </a:rPr>
              <a:t>Smooth</a:t>
            </a:r>
          </a:p>
          <a:p>
            <a:pPr marL="457200" lvl="0" indent="-4572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lphaUcPeriod"/>
            </a:pPr>
            <a:r>
              <a:rPr lang="en-US" sz="3600" dirty="0">
                <a:solidFill>
                  <a:prstClr val="white"/>
                </a:solidFill>
              </a:rPr>
              <a:t>Skeletal</a:t>
            </a:r>
          </a:p>
          <a:p>
            <a:pPr marL="457200" lvl="0" indent="-457200">
              <a:lnSpc>
                <a:spcPct val="150000"/>
              </a:lnSpc>
              <a:buClr>
                <a:srgbClr val="1E5155">
                  <a:lumMod val="40000"/>
                  <a:lumOff val="60000"/>
                </a:srgbClr>
              </a:buClr>
              <a:buFont typeface="+mj-lt"/>
              <a:buAutoNum type="alphaUcPeriod"/>
            </a:pPr>
            <a:r>
              <a:rPr lang="en-US" sz="3600" dirty="0">
                <a:solidFill>
                  <a:prstClr val="white"/>
                </a:solidFill>
              </a:rPr>
              <a:t>Involuntary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362200"/>
            <a:ext cx="2895851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371601"/>
            <a:ext cx="7478100" cy="52578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identify different types of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lvl="1"/>
            <a:r>
              <a:rPr lang="en-US" sz="2400" dirty="0" smtClean="0"/>
              <a:t>Now we know that: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body has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skeletal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 tissue.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of these muscle tissues are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involuntary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meaning that their movements are out of your control. </a:t>
            </a:r>
          </a:p>
          <a:p>
            <a:pPr lvl="2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are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 can control these muscles.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2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6600" y="4743450"/>
            <a:ext cx="2133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710" y="4800600"/>
            <a:ext cx="2286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</a:t>
            </a:r>
            <a:r>
              <a:rPr lang="en-US" dirty="0" smtClean="0"/>
              <a:t>o Skeletal </a:t>
            </a:r>
            <a:r>
              <a:rPr lang="en-US" dirty="0"/>
              <a:t>M</a:t>
            </a:r>
            <a:r>
              <a:rPr lang="en-US" dirty="0" smtClean="0"/>
              <a:t>uscles </a:t>
            </a:r>
            <a:r>
              <a:rPr lang="en-US" dirty="0"/>
              <a:t>W</a:t>
            </a:r>
            <a:r>
              <a:rPr lang="en-US" dirty="0" smtClean="0"/>
              <a:t>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80" y="1813718"/>
            <a:ext cx="5105400" cy="4525963"/>
          </a:xfrm>
        </p:spPr>
        <p:txBody>
          <a:bodyPr/>
          <a:lstStyle/>
          <a:p>
            <a:r>
              <a:rPr lang="en-US" sz="2400" dirty="0" smtClean="0"/>
              <a:t>They work in pairs; when one muscle contracts (shorter and thicker), its partner muscle relaxes (longer and thinner)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One Muscle            One Muscle</a:t>
            </a:r>
          </a:p>
          <a:p>
            <a:pPr>
              <a:buNone/>
            </a:pPr>
            <a:r>
              <a:rPr lang="en-US" sz="2400" dirty="0" smtClean="0"/>
              <a:t>Relaxes                    Contracts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539115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://wizznotes.com/wp-content/uploads/2012/02/image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52600"/>
            <a:ext cx="37338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t</a:t>
            </a:r>
            <a:r>
              <a:rPr lang="en-US" dirty="0" smtClean="0"/>
              <a:t>he Functions of the Skin?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4353900" cy="419548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Protection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Regulates Body </a:t>
            </a:r>
            <a:r>
              <a:rPr lang="en-US" sz="2800" dirty="0"/>
              <a:t>T</a:t>
            </a:r>
            <a:r>
              <a:rPr lang="en-US" sz="2800" dirty="0" smtClean="0"/>
              <a:t>emperature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Eliminates Waste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Produces Vitamin 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529" y="1853248"/>
            <a:ext cx="4107395" cy="4090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38400" y="2190751"/>
            <a:ext cx="1524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" y="2324099"/>
            <a:ext cx="129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9450" y="2514600"/>
            <a:ext cx="15240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72025" y="2209800"/>
            <a:ext cx="1447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Skin Regulate Body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153400" cy="3962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Too              		Blood                    More              		Heat</a:t>
            </a:r>
          </a:p>
          <a:p>
            <a:pPr>
              <a:buNone/>
            </a:pPr>
            <a:r>
              <a:rPr lang="en-US" dirty="0" smtClean="0"/>
              <a:t>Warm          		Vessels                  Blood            			Escapes</a:t>
            </a:r>
          </a:p>
          <a:p>
            <a:pPr>
              <a:buNone/>
            </a:pPr>
            <a:r>
              <a:rPr lang="en-US" dirty="0" smtClean="0"/>
              <a:t>                    		 Enlarge                Flows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www.rci.rutgers.edu/~uzwiak/AnatPhys/APFallLect7_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0" y="4010025"/>
            <a:ext cx="353060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828800" y="2895599"/>
            <a:ext cx="457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890" y="2782780"/>
            <a:ext cx="640135" cy="329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265" y="2883393"/>
            <a:ext cx="640135" cy="32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2, page 178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Complete the Figure with your shoulder partner.</a:t>
            </a:r>
          </a:p>
          <a:p>
            <a:r>
              <a:rPr lang="en-US" sz="2800" dirty="0" smtClean="0"/>
              <a:t>Discuss the functions demonstrated in each picture</a:t>
            </a:r>
          </a:p>
          <a:p>
            <a:r>
              <a:rPr lang="en-US" sz="2800" dirty="0" smtClean="0"/>
              <a:t>Could there be multiple possible correct answers for any other these images?</a:t>
            </a:r>
          </a:p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3 minutes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is NOT a function of skin?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Eliminates wastes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Produce vitamin D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/>
              <a:t>Connects to bone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Regulate body temperature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Protects the body </a:t>
            </a:r>
          </a:p>
        </p:txBody>
      </p:sp>
    </p:spTree>
    <p:extLst>
      <p:ext uri="{BB962C8B-B14F-4D97-AF65-F5344CB8AC3E}">
        <p14:creationId xmlns:p14="http://schemas.microsoft.com/office/powerpoint/2010/main" val="3271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When blood vessels in the skin dilate (enlarge), what is the skin trying to do?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711654" cy="419548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Protect the body from outside threats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/>
              <a:t>Regulate body temperature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Get rid of waste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Gather information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2800" dirty="0" smtClean="0"/>
              <a:t>Produce vitamin D</a:t>
            </a:r>
          </a:p>
        </p:txBody>
      </p:sp>
    </p:spTree>
    <p:extLst>
      <p:ext uri="{BB962C8B-B14F-4D97-AF65-F5344CB8AC3E}">
        <p14:creationId xmlns:p14="http://schemas.microsoft.com/office/powerpoint/2010/main" val="27849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173300" cy="4424075"/>
          </a:xfrm>
        </p:spPr>
        <p:txBody>
          <a:bodyPr>
            <a:normAutofit/>
          </a:bodyPr>
          <a:lstStyle/>
          <a:p>
            <a:pPr lvl="1">
              <a:buClr>
                <a:srgbClr val="1E5155">
                  <a:lumMod val="40000"/>
                  <a:lumOff val="60000"/>
                </a:srgbClr>
              </a:buClr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functions of the skin</a:t>
            </a:r>
          </a:p>
          <a:p>
            <a:pPr lvl="2"/>
            <a:r>
              <a:rPr lang="en-US" sz="2400" dirty="0" smtClean="0"/>
              <a:t>Now we know:</a:t>
            </a:r>
          </a:p>
          <a:p>
            <a:pPr lvl="3"/>
            <a:r>
              <a:rPr lang="en-US" sz="2000" dirty="0" smtClean="0"/>
              <a:t>The skin has two layers that help the body</a:t>
            </a:r>
          </a:p>
          <a:p>
            <a:pPr marL="2171730" lvl="4" indent="-342900">
              <a:buFont typeface="+mj-lt"/>
              <a:buAutoNum type="arabicPeriod"/>
            </a:pPr>
            <a:r>
              <a:rPr lang="en-US" sz="2000" dirty="0" smtClean="0"/>
              <a:t>Protect the body</a:t>
            </a:r>
          </a:p>
          <a:p>
            <a:pPr marL="2171730" lvl="4" indent="-342900">
              <a:buFont typeface="+mj-lt"/>
              <a:buAutoNum type="arabicPeriod"/>
            </a:pPr>
            <a:r>
              <a:rPr lang="en-US" sz="2000" dirty="0" smtClean="0"/>
              <a:t>Maintain body temperature</a:t>
            </a:r>
          </a:p>
          <a:p>
            <a:pPr marL="2171730" lvl="4" indent="-342900">
              <a:buFont typeface="+mj-lt"/>
              <a:buAutoNum type="arabicPeriod"/>
            </a:pPr>
            <a:r>
              <a:rPr lang="en-US" sz="2000" dirty="0" smtClean="0"/>
              <a:t>Eliminate wastes</a:t>
            </a:r>
          </a:p>
          <a:p>
            <a:pPr marL="2171730" lvl="4" indent="-342900">
              <a:buFont typeface="+mj-lt"/>
              <a:buAutoNum type="arabicPeriod"/>
            </a:pPr>
            <a:r>
              <a:rPr lang="en-US" sz="2000" dirty="0" smtClean="0"/>
              <a:t>Gather information about the environment</a:t>
            </a:r>
          </a:p>
          <a:p>
            <a:pPr marL="2171730" lvl="4" indent="-342900">
              <a:buFont typeface="+mj-lt"/>
              <a:buAutoNum type="arabicPeriod"/>
            </a:pPr>
            <a:r>
              <a:rPr lang="en-US" sz="2000" dirty="0" smtClean="0"/>
              <a:t>Produce vitamin 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8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Tuesday!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24000"/>
            <a:ext cx="7859100" cy="5105399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Bellwork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out your homework for me to look at. Flip to page 163.</a:t>
            </a:r>
          </a:p>
          <a:p>
            <a:pPr lvl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and answer the following in your notebook:</a:t>
            </a:r>
          </a:p>
          <a:p>
            <a:pPr marL="1257316" lvl="2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differences between the movement of a hinge joint and a ball-and-socket joint?</a:t>
            </a:r>
          </a:p>
          <a:p>
            <a:pPr marL="1257316" lvl="2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what could occur if your skull were connected by movable joints.</a:t>
            </a:r>
          </a:p>
          <a:p>
            <a:pPr marL="1257316" lvl="2" indent="-342900">
              <a:buFont typeface="+mj-lt"/>
              <a:buAutoNum type="arabi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3 characteristics of bones. Describe a time when your bones did one of these things.</a:t>
            </a:r>
          </a:p>
          <a:p>
            <a:pPr marL="1257316" lvl="2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52800"/>
            <a:ext cx="1210650" cy="2789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33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5344500" cy="4424075"/>
          </a:xfrm>
        </p:spPr>
        <p:txBody>
          <a:bodyPr>
            <a:normAutofit fontScale="92500" lnSpcReduction="20000"/>
          </a:bodyPr>
          <a:lstStyle/>
          <a:p>
            <a:r>
              <a:rPr lang="en-US" sz="3200" u="sng" dirty="0" smtClean="0"/>
              <a:t>In this lesson you will:</a:t>
            </a:r>
          </a:p>
          <a:p>
            <a:endParaRPr lang="en-US" sz="3200" dirty="0" smtClean="0"/>
          </a:p>
          <a:p>
            <a:pPr lvl="1"/>
            <a:r>
              <a:rPr lang="en-US" sz="2800" dirty="0" smtClean="0"/>
              <a:t>Be able to identify different types of muscles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Understand how different muscles in your body </a:t>
            </a:r>
            <a:r>
              <a:rPr lang="en-US" sz="2800" dirty="0" smtClean="0"/>
              <a:t>work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Describe the functions of the skin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92" y="2286000"/>
            <a:ext cx="2454196" cy="3505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76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/>
              <a:t>Involuntary: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cardiac and smooth</a:t>
            </a:r>
          </a:p>
          <a:p>
            <a:pPr>
              <a:buNone/>
            </a:pPr>
            <a:r>
              <a:rPr lang="en-US" sz="3200" dirty="0" smtClean="0"/>
              <a:t>Ex. Heart beat, digesting.</a:t>
            </a:r>
          </a:p>
          <a:p>
            <a:pPr>
              <a:buNone/>
            </a:pPr>
            <a:endParaRPr lang="en-US" sz="3200" b="1" u="sng" dirty="0" smtClean="0"/>
          </a:p>
          <a:p>
            <a:pPr>
              <a:buNone/>
            </a:pPr>
            <a:r>
              <a:rPr lang="en-US" sz="3200" b="1" u="sng" dirty="0" smtClean="0"/>
              <a:t>Voluntary:</a:t>
            </a:r>
            <a:r>
              <a:rPr lang="en-US" sz="3200" dirty="0" smtClean="0"/>
              <a:t> skeletal</a:t>
            </a:r>
          </a:p>
          <a:p>
            <a:pPr>
              <a:buNone/>
            </a:pPr>
            <a:r>
              <a:rPr lang="en-US" sz="3200" dirty="0" smtClean="0"/>
              <a:t>Ex. Running, smiling.</a:t>
            </a:r>
            <a:endParaRPr lang="en-US" sz="3200" dirty="0"/>
          </a:p>
        </p:txBody>
      </p:sp>
      <p:pic>
        <p:nvPicPr>
          <p:cNvPr id="7170" name="Picture 2" descr="http://t1.gstatic.com/images?q=tbn:ANd9GcR0MCScB4-0CCHuIt-3VcY1T9PhZ5KF0f2G_GLZJUC0nj4DjGtJvQ:brperio.com/7%2520smiling%2520f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86200"/>
            <a:ext cx="2619375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://t2.gstatic.com/images?q=tbn:ANd9GcRhNv-lUUbbvm1HOGhYid1hnUAgQ2WexL4meYufgdE9SM2goqGu:ak.picdn.net/shutterstock/videos/2608436/preview/stock-footage-an-isolated-heart-beating-lo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2400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Skeletal:</a:t>
            </a:r>
            <a:r>
              <a:rPr lang="en-US" sz="2800" dirty="0" smtClean="0"/>
              <a:t>   provides force that moves your body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Attached by connective tissue (tendon) to the bone</a:t>
            </a:r>
            <a:endParaRPr lang="en-US" sz="2800" dirty="0"/>
          </a:p>
        </p:txBody>
      </p:sp>
      <p:pic>
        <p:nvPicPr>
          <p:cNvPr id="6148" name="Picture 4" descr="http://washington.uwc.edu/about/wayne.schaefer/TISSUES/skeletal_musc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966" y="2598327"/>
            <a:ext cx="2342868" cy="1874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52718"/>
            <a:ext cx="2529788" cy="4302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ular Callout 3"/>
          <p:cNvSpPr/>
          <p:nvPr/>
        </p:nvSpPr>
        <p:spPr>
          <a:xfrm>
            <a:off x="5054065" y="5334000"/>
            <a:ext cx="2514600" cy="1219200"/>
          </a:xfrm>
          <a:prstGeom prst="wedgeRoundRectCallout">
            <a:avLst>
              <a:gd name="adj1" fmla="val 21212"/>
              <a:gd name="adj2" fmla="val -23203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 a picture of me in your notes next to “Skeletal Muscle”!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Smooth:</a:t>
            </a:r>
            <a:r>
              <a:rPr lang="en-US" sz="2800" dirty="0" smtClean="0"/>
              <a:t>    inside internal organs and blood vessels</a:t>
            </a:r>
          </a:p>
          <a:p>
            <a:endParaRPr lang="en-US" sz="2800" b="1" u="sng" dirty="0"/>
          </a:p>
          <a:p>
            <a:r>
              <a:rPr lang="en-US" sz="2800" dirty="0" smtClean="0"/>
              <a:t>Controls movement </a:t>
            </a:r>
            <a:r>
              <a:rPr lang="en-US" sz="2800" dirty="0" smtClean="0"/>
              <a:t>inside the body</a:t>
            </a:r>
            <a:endParaRPr lang="en-US" sz="2800" dirty="0"/>
          </a:p>
        </p:txBody>
      </p:sp>
      <p:pic>
        <p:nvPicPr>
          <p:cNvPr id="5122" name="Picture 2" descr="http://www.vetmed.vt.edu/education/curriculum/vm8054/labs/lab10/IMAGES/SMOOTH%20MUSCLE%20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4068240" cy="2076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81823"/>
            <a:ext cx="2313525" cy="4565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4191000" y="2743200"/>
            <a:ext cx="1828800" cy="729900"/>
          </a:xfrm>
          <a:prstGeom prst="wedgeRoundRectCallout">
            <a:avLst>
              <a:gd name="adj1" fmla="val 73107"/>
              <a:gd name="adj2" fmla="val 12641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 me too!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Cardiac:</a:t>
            </a:r>
            <a:r>
              <a:rPr lang="en-US" sz="3200" dirty="0" smtClean="0"/>
              <a:t>   found only in the heart</a:t>
            </a:r>
            <a:endParaRPr lang="en-US" sz="3200" b="1" u="sng" dirty="0"/>
          </a:p>
        </p:txBody>
      </p:sp>
      <p:pic>
        <p:nvPicPr>
          <p:cNvPr id="4098" name="Picture 2" descr="Cardiac_muscle_WITH_LABEL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3000730"/>
            <a:ext cx="3718055" cy="256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6800"/>
            <a:ext cx="2732813" cy="4896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1, page 171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Complete the Figure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You have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 minutes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When you are done, you will take 1 minute (30 seconds for each partner) to share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10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757082"/>
          </a:xfrm>
        </p:spPr>
        <p:txBody>
          <a:bodyPr/>
          <a:lstStyle/>
          <a:p>
            <a:r>
              <a:rPr lang="en-US" sz="3200" dirty="0" smtClean="0"/>
              <a:t>While Paula watches TV, her dinner is digesting in her stomach. The muscles responsible for this are: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285" y="2438400"/>
            <a:ext cx="6711654" cy="419548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Involuntary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Voluntary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Tendons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en-US" sz="3600" dirty="0" smtClean="0"/>
              <a:t>Cardiac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32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4EB857-0DD9-4019-B634-A8883D0A4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52FAA1-DE4F-4EBE-8A1A-5074CBEEF7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A795A0-D167-4519-B39E-9D18D65975F9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540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Muscular System and Skin </vt:lpstr>
      <vt:lpstr>Happy Tuesday!</vt:lpstr>
      <vt:lpstr>Today’s Learning Goals</vt:lpstr>
      <vt:lpstr>Muscles</vt:lpstr>
      <vt:lpstr>Types of Muscles</vt:lpstr>
      <vt:lpstr>Types of Muscles</vt:lpstr>
      <vt:lpstr>Types of Muscles</vt:lpstr>
      <vt:lpstr>Figure 1, page 171</vt:lpstr>
      <vt:lpstr>While Paula watches TV, her dinner is digesting in her stomach. The muscles responsible for this are:</vt:lpstr>
      <vt:lpstr>This type of muscle tissue appears banded and is attached to the bone by tendons.</vt:lpstr>
      <vt:lpstr>This muscle tissue can only be found in your heart.</vt:lpstr>
      <vt:lpstr>Goals Review</vt:lpstr>
      <vt:lpstr>How Do Skeletal Muscles Work?</vt:lpstr>
      <vt:lpstr>What are the Functions of the Skin?</vt:lpstr>
      <vt:lpstr>How does Skin Regulate Body Temperature?</vt:lpstr>
      <vt:lpstr>Figure 2, page 178</vt:lpstr>
      <vt:lpstr>Which of these is NOT a function of skin?</vt:lpstr>
      <vt:lpstr>When blood vessels in the skin dilate (enlarge), what is the skin trying to do?</vt:lpstr>
      <vt:lpstr>Goals Review</vt:lpstr>
    </vt:vector>
  </TitlesOfParts>
  <Company>Paul J. Hagerty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 and Skin</dc:title>
  <dc:creator>143080</dc:creator>
  <cp:lastModifiedBy>Keene-krops, Natalie</cp:lastModifiedBy>
  <cp:revision>15</cp:revision>
  <dcterms:created xsi:type="dcterms:W3CDTF">2012-11-12T19:16:56Z</dcterms:created>
  <dcterms:modified xsi:type="dcterms:W3CDTF">2014-12-08T23:41:07Z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