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3" r:id="rId6"/>
    <p:sldId id="264" r:id="rId7"/>
    <p:sldId id="257" r:id="rId8"/>
    <p:sldId id="258" r:id="rId9"/>
    <p:sldId id="259" r:id="rId10"/>
    <p:sldId id="260" r:id="rId11"/>
    <p:sldId id="261" r:id="rId12"/>
    <p:sldId id="265" r:id="rId13"/>
    <p:sldId id="271" r:id="rId14"/>
    <p:sldId id="262" r:id="rId15"/>
    <p:sldId id="267" r:id="rId16"/>
    <p:sldId id="268" r:id="rId17"/>
    <p:sldId id="269" r:id="rId18"/>
    <p:sldId id="272" r:id="rId19"/>
    <p:sldId id="273" r:id="rId20"/>
    <p:sldId id="266" r:id="rId21"/>
    <p:sldId id="274"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10/22/2014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10/22/2014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10/22/2014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10/22/2014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355" y="215900"/>
            <a:ext cx="8825658" cy="3329581"/>
          </a:xfrm>
        </p:spPr>
        <p:txBody>
          <a:bodyPr anchor="t"/>
          <a:lstStyle/>
          <a:p>
            <a:r>
              <a:rPr lang="en-US" dirty="0" smtClean="0"/>
              <a:t>Happy Wednesday!</a:t>
            </a:r>
            <a:endParaRPr lang="en-US" dirty="0"/>
          </a:p>
        </p:txBody>
      </p:sp>
      <p:sp>
        <p:nvSpPr>
          <p:cNvPr id="3" name="Subtitle 2"/>
          <p:cNvSpPr>
            <a:spLocks noGrp="1"/>
          </p:cNvSpPr>
          <p:nvPr>
            <p:ph type="subTitle" idx="1"/>
          </p:nvPr>
        </p:nvSpPr>
        <p:spPr>
          <a:xfrm>
            <a:off x="456454" y="2808880"/>
            <a:ext cx="11633945" cy="3744320"/>
          </a:xfrm>
        </p:spPr>
        <p:txBody>
          <a:bodyPr>
            <a:normAutofit lnSpcReduction="10000"/>
          </a:bodyPr>
          <a:lstStyle/>
          <a:p>
            <a:pPr marL="342900" indent="-342900">
              <a:buFont typeface="Arial" panose="020B0604020202020204" pitchFamily="34" charset="0"/>
              <a:buChar char="•"/>
            </a:pPr>
            <a:r>
              <a:rPr lang="en-US" sz="4000" dirty="0" smtClean="0"/>
              <a:t>Today we will be learning about Forces!</a:t>
            </a:r>
          </a:p>
          <a:p>
            <a:pPr marL="342900" indent="-342900">
              <a:buFont typeface="Arial" panose="020B0604020202020204" pitchFamily="34" charset="0"/>
              <a:buChar char="•"/>
            </a:pPr>
            <a:endParaRPr lang="en-US" sz="4000" dirty="0"/>
          </a:p>
          <a:p>
            <a:pPr marL="342900" indent="-342900">
              <a:buFont typeface="Arial" panose="020B0604020202020204" pitchFamily="34" charset="0"/>
              <a:buChar char="•"/>
            </a:pPr>
            <a:r>
              <a:rPr lang="en-US" sz="4000" u="sng" dirty="0" smtClean="0"/>
              <a:t>Today’s Goal</a:t>
            </a:r>
            <a:r>
              <a:rPr lang="en-US" sz="4000" dirty="0" smtClean="0"/>
              <a:t>: Describe the differences between Contact and non-contact forces and Examples of each</a:t>
            </a:r>
            <a:endParaRPr lang="en-US" sz="3600" dirty="0" smtClean="0"/>
          </a:p>
          <a:p>
            <a:endParaRPr lang="en-US" dirty="0"/>
          </a:p>
        </p:txBody>
      </p:sp>
      <p:pic>
        <p:nvPicPr>
          <p:cNvPr id="4" name="Picture 3"/>
          <p:cNvPicPr>
            <a:picLocks noChangeAspect="1"/>
          </p:cNvPicPr>
          <p:nvPr/>
        </p:nvPicPr>
        <p:blipFill>
          <a:blip r:embed="rId2"/>
          <a:stretch>
            <a:fillRect/>
          </a:stretch>
        </p:blipFill>
        <p:spPr>
          <a:xfrm>
            <a:off x="10160001" y="1181000"/>
            <a:ext cx="1433512" cy="3279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7076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 lamp is sitting on a table, what kind of force is the table exerting on the lamp?</a:t>
            </a:r>
            <a:endParaRPr lang="en-US" dirty="0"/>
          </a:p>
        </p:txBody>
      </p:sp>
      <p:sp>
        <p:nvSpPr>
          <p:cNvPr id="3" name="Content Placeholder 2"/>
          <p:cNvSpPr>
            <a:spLocks noGrp="1"/>
          </p:cNvSpPr>
          <p:nvPr>
            <p:ph idx="1"/>
          </p:nvPr>
        </p:nvSpPr>
        <p:spPr>
          <a:xfrm>
            <a:off x="1103312" y="2895600"/>
            <a:ext cx="7202487" cy="3759200"/>
          </a:xfrm>
        </p:spPr>
        <p:txBody>
          <a:bodyPr>
            <a:normAutofit/>
          </a:bodyPr>
          <a:lstStyle/>
          <a:p>
            <a:pPr marL="457200" indent="-457200">
              <a:buFont typeface="+mj-lt"/>
              <a:buAutoNum type="alphaUcPeriod"/>
            </a:pPr>
            <a:r>
              <a:rPr lang="en-US" sz="3200" dirty="0" smtClean="0"/>
              <a:t>Applied Force</a:t>
            </a:r>
          </a:p>
          <a:p>
            <a:pPr marL="457200" indent="-457200">
              <a:buFont typeface="+mj-lt"/>
              <a:buAutoNum type="alphaUcPeriod"/>
            </a:pPr>
            <a:endParaRPr lang="en-US" sz="3200" dirty="0" smtClean="0"/>
          </a:p>
          <a:p>
            <a:pPr marL="457200" indent="-457200">
              <a:buFont typeface="+mj-lt"/>
              <a:buAutoNum type="alphaUcPeriod"/>
            </a:pPr>
            <a:r>
              <a:rPr lang="en-US" sz="3200" dirty="0" smtClean="0"/>
              <a:t>Normal Force</a:t>
            </a:r>
          </a:p>
          <a:p>
            <a:pPr marL="857250" lvl="1" indent="-457200">
              <a:buFont typeface="+mj-lt"/>
              <a:buAutoNum type="alphaUcPeriod"/>
            </a:pPr>
            <a:r>
              <a:rPr lang="en-US" sz="2000" dirty="0" smtClean="0"/>
              <a:t>Because the table is perpendicular to the lamp and the lamp’s gravity is pushing against the normal force of the table.</a:t>
            </a:r>
            <a:endParaRPr lang="en-US" sz="2400" dirty="0" smtClean="0"/>
          </a:p>
          <a:p>
            <a:pPr marL="457200" indent="-457200">
              <a:buFont typeface="+mj-lt"/>
              <a:buAutoNum type="alphaUcPeriod"/>
            </a:pPr>
            <a:r>
              <a:rPr lang="en-US" sz="3200" dirty="0" smtClean="0"/>
              <a:t>Friction</a:t>
            </a:r>
          </a:p>
          <a:p>
            <a:pPr marL="457200" indent="-457200">
              <a:buFont typeface="+mj-lt"/>
              <a:buAutoNum type="alphaUcPeriod"/>
            </a:pPr>
            <a:endParaRPr lang="en-US" sz="3200" dirty="0"/>
          </a:p>
        </p:txBody>
      </p:sp>
      <p:pic>
        <p:nvPicPr>
          <p:cNvPr id="4" name="Picture 3"/>
          <p:cNvPicPr>
            <a:picLocks noChangeAspect="1"/>
          </p:cNvPicPr>
          <p:nvPr/>
        </p:nvPicPr>
        <p:blipFill>
          <a:blip r:embed="rId2"/>
          <a:stretch>
            <a:fillRect/>
          </a:stretch>
        </p:blipFill>
        <p:spPr>
          <a:xfrm>
            <a:off x="8411362" y="1993900"/>
            <a:ext cx="3604425" cy="4529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240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Non-Contact (forces that act at a distance)</a:t>
            </a:r>
            <a:endParaRPr lang="en-US" dirty="0"/>
          </a:p>
        </p:txBody>
      </p:sp>
      <p:sp>
        <p:nvSpPr>
          <p:cNvPr id="3" name="Content Placeholder 2"/>
          <p:cNvSpPr>
            <a:spLocks noGrp="1"/>
          </p:cNvSpPr>
          <p:nvPr>
            <p:ph idx="1"/>
          </p:nvPr>
        </p:nvSpPr>
        <p:spPr/>
        <p:txBody>
          <a:bodyPr/>
          <a:lstStyle/>
          <a:p>
            <a:r>
              <a:rPr lang="en-US" sz="2800" dirty="0" smtClean="0"/>
              <a:t>These include types of forces that cause movement without actually touching another object. </a:t>
            </a:r>
          </a:p>
          <a:p>
            <a:endParaRPr lang="en-US" sz="2800" dirty="0"/>
          </a:p>
          <a:p>
            <a:r>
              <a:rPr lang="en-US" sz="2800" dirty="0" smtClean="0"/>
              <a:t>They can exert force from a distance, not using physical proximity</a:t>
            </a:r>
          </a:p>
          <a:p>
            <a:endParaRPr lang="en-US" dirty="0"/>
          </a:p>
          <a:p>
            <a:endParaRPr lang="en-US" dirty="0"/>
          </a:p>
        </p:txBody>
      </p:sp>
    </p:spTree>
    <p:extLst>
      <p:ext uri="{BB962C8B-B14F-4D97-AF65-F5344CB8AC3E}">
        <p14:creationId xmlns:p14="http://schemas.microsoft.com/office/powerpoint/2010/main" val="4255926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Force</a:t>
            </a:r>
            <a:endParaRPr lang="en-US" dirty="0"/>
          </a:p>
        </p:txBody>
      </p:sp>
      <p:sp>
        <p:nvSpPr>
          <p:cNvPr id="3" name="Content Placeholder 2"/>
          <p:cNvSpPr>
            <a:spLocks noGrp="1"/>
          </p:cNvSpPr>
          <p:nvPr>
            <p:ph idx="1"/>
          </p:nvPr>
        </p:nvSpPr>
        <p:spPr/>
        <p:txBody>
          <a:bodyPr>
            <a:noAutofit/>
          </a:bodyPr>
          <a:lstStyle/>
          <a:p>
            <a:r>
              <a:rPr lang="en-US" sz="2800" dirty="0" smtClean="0"/>
              <a:t>This is the </a:t>
            </a:r>
            <a:r>
              <a:rPr lang="en-US" sz="2800" dirty="0" smtClean="0">
                <a:solidFill>
                  <a:schemeClr val="accent1">
                    <a:lumMod val="40000"/>
                    <a:lumOff val="60000"/>
                  </a:schemeClr>
                </a:solidFill>
                <a:effectLst>
                  <a:outerShdw blurRad="38100" dist="38100" dir="2700000" algn="tl">
                    <a:srgbClr val="000000">
                      <a:alpha val="43137"/>
                    </a:srgbClr>
                  </a:outerShdw>
                </a:effectLst>
              </a:rPr>
              <a:t>force between two charged objects</a:t>
            </a:r>
          </a:p>
          <a:p>
            <a:endParaRPr lang="en-US" sz="2800" dirty="0"/>
          </a:p>
          <a:p>
            <a:r>
              <a:rPr lang="en-US" sz="2800" dirty="0" smtClean="0"/>
              <a:t>Objects can have either positive or negative charges due to their electrons (negatively charged) and protons (positively charged). If two of the same charged objects come close together (but not necessarily touching) they will push each other away. If two oppositely charged particles move close together, they will attract one another</a:t>
            </a:r>
            <a:endParaRPr lang="en-US" sz="2800" dirty="0"/>
          </a:p>
        </p:txBody>
      </p:sp>
    </p:spTree>
    <p:extLst>
      <p:ext uri="{BB962C8B-B14F-4D97-AF65-F5344CB8AC3E}">
        <p14:creationId xmlns:p14="http://schemas.microsoft.com/office/powerpoint/2010/main" val="408225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Figure 3</a:t>
            </a:r>
            <a:endParaRPr lang="en-US" dirty="0"/>
          </a:p>
        </p:txBody>
      </p:sp>
      <p:pic>
        <p:nvPicPr>
          <p:cNvPr id="4" name="Content Placeholder 3"/>
          <p:cNvPicPr>
            <a:picLocks noGrp="1" noChangeAspect="1"/>
          </p:cNvPicPr>
          <p:nvPr>
            <p:ph idx="1"/>
          </p:nvPr>
        </p:nvPicPr>
        <p:blipFill>
          <a:blip r:embed="rId2"/>
          <a:stretch>
            <a:fillRect/>
          </a:stretch>
        </p:blipFill>
        <p:spPr>
          <a:xfrm>
            <a:off x="3348810" y="1853248"/>
            <a:ext cx="3999323" cy="3999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574800" y="3375855"/>
            <a:ext cx="1676400" cy="954107"/>
          </a:xfrm>
          <a:prstGeom prst="rect">
            <a:avLst/>
          </a:prstGeom>
          <a:noFill/>
        </p:spPr>
        <p:txBody>
          <a:bodyPr wrap="square" rtlCol="0">
            <a:spAutoFit/>
          </a:bodyPr>
          <a:lstStyle/>
          <a:p>
            <a:pPr algn="ctr"/>
            <a:r>
              <a:rPr lang="en-US" sz="2800" dirty="0" smtClean="0">
                <a:solidFill>
                  <a:schemeClr val="accent4">
                    <a:lumMod val="60000"/>
                    <a:lumOff val="40000"/>
                  </a:schemeClr>
                </a:solidFill>
              </a:rPr>
              <a:t>Page 392</a:t>
            </a:r>
            <a:endParaRPr lang="en-US" sz="2800" dirty="0">
              <a:solidFill>
                <a:schemeClr val="accent4">
                  <a:lumMod val="60000"/>
                  <a:lumOff val="40000"/>
                </a:schemeClr>
              </a:solidFill>
            </a:endParaRPr>
          </a:p>
        </p:txBody>
      </p:sp>
    </p:spTree>
    <p:extLst>
      <p:ext uri="{BB962C8B-B14F-4D97-AF65-F5344CB8AC3E}">
        <p14:creationId xmlns:p14="http://schemas.microsoft.com/office/powerpoint/2010/main" val="1535720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Force</a:t>
            </a:r>
            <a:endParaRPr lang="en-US" dirty="0"/>
          </a:p>
        </p:txBody>
      </p:sp>
      <p:sp>
        <p:nvSpPr>
          <p:cNvPr id="3" name="Content Placeholder 2"/>
          <p:cNvSpPr>
            <a:spLocks noGrp="1"/>
          </p:cNvSpPr>
          <p:nvPr>
            <p:ph idx="1"/>
          </p:nvPr>
        </p:nvSpPr>
        <p:spPr>
          <a:xfrm>
            <a:off x="1103313" y="1460500"/>
            <a:ext cx="6554788" cy="5156200"/>
          </a:xfrm>
        </p:spPr>
        <p:txBody>
          <a:bodyPr>
            <a:normAutofit/>
          </a:bodyPr>
          <a:lstStyle/>
          <a:p>
            <a:r>
              <a:rPr lang="en-US" sz="2800" dirty="0" smtClean="0"/>
              <a:t>Magnetic force is similar to electrical force in the sense that two opposites will attract and two of the same will repulse.</a:t>
            </a:r>
          </a:p>
          <a:p>
            <a:endParaRPr lang="en-US" sz="2800" dirty="0"/>
          </a:p>
          <a:p>
            <a:r>
              <a:rPr lang="en-US" sz="2800" dirty="0" smtClean="0"/>
              <a:t>Instead of charged particles, </a:t>
            </a:r>
            <a:r>
              <a:rPr lang="en-US" sz="2800" dirty="0" smtClean="0">
                <a:solidFill>
                  <a:schemeClr val="accent1">
                    <a:lumMod val="40000"/>
                    <a:lumOff val="60000"/>
                  </a:schemeClr>
                </a:solidFill>
                <a:effectLst>
                  <a:outerShdw blurRad="38100" dist="38100" dir="2700000" algn="tl">
                    <a:srgbClr val="000000">
                      <a:alpha val="43137"/>
                    </a:srgbClr>
                  </a:outerShdw>
                </a:effectLst>
              </a:rPr>
              <a:t>magnets use a north and south pole</a:t>
            </a:r>
            <a:r>
              <a:rPr lang="en-US" sz="2800" dirty="0" smtClean="0"/>
              <a:t>. If you move a north end and a south end close to each other, they are attracted together.</a:t>
            </a:r>
            <a:endParaRPr lang="en-US" sz="2800" dirty="0"/>
          </a:p>
        </p:txBody>
      </p:sp>
      <p:pic>
        <p:nvPicPr>
          <p:cNvPr id="4" name="Picture 3"/>
          <p:cNvPicPr>
            <a:picLocks noChangeAspect="1"/>
          </p:cNvPicPr>
          <p:nvPr/>
        </p:nvPicPr>
        <p:blipFill>
          <a:blip r:embed="rId2"/>
          <a:stretch>
            <a:fillRect/>
          </a:stretch>
        </p:blipFill>
        <p:spPr>
          <a:xfrm>
            <a:off x="7899400" y="990600"/>
            <a:ext cx="3810000" cy="5156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88860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Force</a:t>
            </a:r>
            <a:endParaRPr lang="en-US" dirty="0"/>
          </a:p>
        </p:txBody>
      </p:sp>
      <p:sp>
        <p:nvSpPr>
          <p:cNvPr id="3" name="Content Placeholder 2"/>
          <p:cNvSpPr>
            <a:spLocks noGrp="1"/>
          </p:cNvSpPr>
          <p:nvPr>
            <p:ph idx="1"/>
          </p:nvPr>
        </p:nvSpPr>
        <p:spPr>
          <a:xfrm>
            <a:off x="1103312" y="1447800"/>
            <a:ext cx="8946541" cy="4965700"/>
          </a:xfrm>
        </p:spPr>
        <p:txBody>
          <a:bodyPr>
            <a:normAutofit/>
          </a:bodyPr>
          <a:lstStyle/>
          <a:p>
            <a:r>
              <a:rPr lang="en-US" sz="2800" dirty="0" smtClean="0"/>
              <a:t>This force </a:t>
            </a:r>
            <a:r>
              <a:rPr lang="en-US" sz="2800" dirty="0" smtClean="0">
                <a:solidFill>
                  <a:schemeClr val="accent1">
                    <a:lumMod val="40000"/>
                    <a:lumOff val="60000"/>
                  </a:schemeClr>
                </a:solidFill>
                <a:effectLst>
                  <a:outerShdw blurRad="38100" dist="38100" dir="2700000" algn="tl">
                    <a:srgbClr val="000000">
                      <a:alpha val="43137"/>
                    </a:srgbClr>
                  </a:outerShdw>
                </a:effectLst>
              </a:rPr>
              <a:t>pulls objects towards each other</a:t>
            </a:r>
          </a:p>
          <a:p>
            <a:endParaRPr lang="en-US" sz="2800" dirty="0"/>
          </a:p>
          <a:p>
            <a:r>
              <a:rPr lang="en-US" sz="2800" dirty="0" smtClean="0"/>
              <a:t>On Earth, all objects pull towards the center of the Earth (downwards). In space all objects pull towards other objects. Things with larger mass have a stronger pull.</a:t>
            </a:r>
          </a:p>
          <a:p>
            <a:endParaRPr lang="en-US" sz="2800" dirty="0"/>
          </a:p>
          <a:p>
            <a:r>
              <a:rPr lang="en-US" sz="2800" dirty="0" smtClean="0">
                <a:solidFill>
                  <a:schemeClr val="accent1">
                    <a:lumMod val="40000"/>
                    <a:lumOff val="60000"/>
                  </a:schemeClr>
                </a:solidFill>
                <a:effectLst>
                  <a:outerShdw blurRad="38100" dist="38100" dir="2700000" algn="tl">
                    <a:srgbClr val="000000">
                      <a:alpha val="43137"/>
                    </a:srgbClr>
                  </a:outerShdw>
                </a:effectLst>
              </a:rPr>
              <a:t>The Law of Universal Gravitation</a:t>
            </a:r>
            <a:r>
              <a:rPr lang="en-US" sz="2800" dirty="0" smtClean="0"/>
              <a:t>: states that the force of gravity acts between all objects in the universe that have mass.</a:t>
            </a:r>
            <a:endParaRPr lang="en-US" sz="2800" dirty="0"/>
          </a:p>
        </p:txBody>
      </p:sp>
    </p:spTree>
    <p:extLst>
      <p:ext uri="{BB962C8B-B14F-4D97-AF65-F5344CB8AC3E}">
        <p14:creationId xmlns:p14="http://schemas.microsoft.com/office/powerpoint/2010/main" val="3120982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Universal Gravitation</a:t>
            </a:r>
            <a:endParaRPr lang="en-US" dirty="0"/>
          </a:p>
        </p:txBody>
      </p:sp>
      <p:sp>
        <p:nvSpPr>
          <p:cNvPr id="3" name="Content Placeholder 2"/>
          <p:cNvSpPr>
            <a:spLocks noGrp="1"/>
          </p:cNvSpPr>
          <p:nvPr>
            <p:ph idx="1"/>
          </p:nvPr>
        </p:nvSpPr>
        <p:spPr/>
        <p:txBody>
          <a:bodyPr/>
          <a:lstStyle/>
          <a:p>
            <a:r>
              <a:rPr lang="en-US" sz="2800" dirty="0">
                <a:solidFill>
                  <a:schemeClr val="accent1">
                    <a:lumMod val="40000"/>
                    <a:lumOff val="60000"/>
                  </a:schemeClr>
                </a:solidFill>
                <a:effectLst>
                  <a:outerShdw blurRad="38100" dist="38100" dir="2700000" algn="tl">
                    <a:srgbClr val="000000">
                      <a:alpha val="43137"/>
                    </a:srgbClr>
                  </a:outerShdw>
                </a:effectLst>
              </a:rPr>
              <a:t>The Law of Universal Gravitation</a:t>
            </a:r>
            <a:r>
              <a:rPr lang="en-US" sz="2800" dirty="0"/>
              <a:t>: states that the force of gravity acts between all objects in the universe that have mass</a:t>
            </a:r>
            <a:r>
              <a:rPr lang="en-US" sz="2800" dirty="0" smtClean="0"/>
              <a:t>.</a:t>
            </a:r>
          </a:p>
          <a:p>
            <a:endParaRPr lang="en-US" sz="2800" dirty="0"/>
          </a:p>
          <a:p>
            <a:r>
              <a:rPr lang="en-US" sz="2800" dirty="0" smtClean="0"/>
              <a:t>The </a:t>
            </a:r>
            <a:r>
              <a:rPr lang="en-US" sz="2800" dirty="0"/>
              <a:t>t</a:t>
            </a:r>
            <a:r>
              <a:rPr lang="en-US" sz="2800" dirty="0" smtClean="0"/>
              <a:t>wo factors that affect the gravitational attraction between objects are </a:t>
            </a:r>
            <a:r>
              <a:rPr lang="en-US" sz="2800" dirty="0" smtClean="0">
                <a:solidFill>
                  <a:schemeClr val="accent1">
                    <a:lumMod val="40000"/>
                    <a:lumOff val="60000"/>
                  </a:schemeClr>
                </a:solidFill>
                <a:effectLst>
                  <a:outerShdw blurRad="38100" dist="38100" dir="2700000" algn="tl">
                    <a:srgbClr val="000000">
                      <a:alpha val="43137"/>
                    </a:srgbClr>
                  </a:outerShdw>
                </a:effectLst>
              </a:rPr>
              <a:t>mass and distance</a:t>
            </a:r>
            <a:endParaRPr lang="en-US" sz="2800" dirty="0">
              <a:solidFill>
                <a:schemeClr val="accent1">
                  <a:lumMod val="40000"/>
                  <a:lumOff val="60000"/>
                </a:schemeClr>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482435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types of contact forces?</a:t>
            </a:r>
            <a:endParaRPr lang="en-US" dirty="0"/>
          </a:p>
        </p:txBody>
      </p:sp>
      <p:sp>
        <p:nvSpPr>
          <p:cNvPr id="3" name="Content Placeholder 2"/>
          <p:cNvSpPr>
            <a:spLocks noGrp="1"/>
          </p:cNvSpPr>
          <p:nvPr>
            <p:ph idx="1"/>
          </p:nvPr>
        </p:nvSpPr>
        <p:spPr>
          <a:xfrm>
            <a:off x="379412" y="1608418"/>
            <a:ext cx="8946541" cy="4195481"/>
          </a:xfrm>
        </p:spPr>
        <p:txBody>
          <a:bodyPr>
            <a:normAutofit fontScale="92500" lnSpcReduction="10000"/>
          </a:bodyPr>
          <a:lstStyle/>
          <a:p>
            <a:pPr marL="457200" indent="-457200">
              <a:buFont typeface="+mj-lt"/>
              <a:buAutoNum type="alphaUcPeriod"/>
            </a:pPr>
            <a:r>
              <a:rPr lang="en-US" sz="3600" dirty="0" smtClean="0"/>
              <a:t>Applied, gravitational and friction</a:t>
            </a:r>
          </a:p>
          <a:p>
            <a:pPr marL="457200" indent="-457200">
              <a:buFont typeface="+mj-lt"/>
              <a:buAutoNum type="alphaUcPeriod"/>
            </a:pPr>
            <a:endParaRPr lang="en-US" sz="3600" dirty="0" smtClean="0"/>
          </a:p>
          <a:p>
            <a:pPr marL="457200" indent="-457200">
              <a:buFont typeface="+mj-lt"/>
              <a:buAutoNum type="alphaUcPeriod"/>
            </a:pPr>
            <a:r>
              <a:rPr lang="en-US" sz="3600" dirty="0" smtClean="0"/>
              <a:t>Normal, Friction and Applied</a:t>
            </a:r>
          </a:p>
          <a:p>
            <a:pPr marL="457200" indent="-457200">
              <a:buFont typeface="+mj-lt"/>
              <a:buAutoNum type="alphaUcPeriod"/>
            </a:pPr>
            <a:endParaRPr lang="en-US" sz="3600" dirty="0" smtClean="0"/>
          </a:p>
          <a:p>
            <a:pPr marL="457200" indent="-457200">
              <a:buFont typeface="+mj-lt"/>
              <a:buAutoNum type="alphaUcPeriod"/>
            </a:pPr>
            <a:r>
              <a:rPr lang="en-US" sz="3600" dirty="0" smtClean="0"/>
              <a:t>Normal, electrical, and magnetic</a:t>
            </a:r>
          </a:p>
          <a:p>
            <a:pPr marL="457200" indent="-457200">
              <a:buFont typeface="+mj-lt"/>
              <a:buAutoNum type="alphaUcPeriod"/>
            </a:pPr>
            <a:endParaRPr lang="en-US" sz="3600" dirty="0" smtClean="0"/>
          </a:p>
          <a:p>
            <a:pPr marL="457200" indent="-457200">
              <a:buFont typeface="+mj-lt"/>
              <a:buAutoNum type="alphaUcPeriod"/>
            </a:pPr>
            <a:r>
              <a:rPr lang="en-US" sz="3600" dirty="0" smtClean="0"/>
              <a:t>Electrical, magnetic and gravitational</a:t>
            </a:r>
            <a:endParaRPr lang="en-US" sz="3600" dirty="0"/>
          </a:p>
        </p:txBody>
      </p:sp>
    </p:spTree>
    <p:extLst>
      <p:ext uri="{BB962C8B-B14F-4D97-AF65-F5344CB8AC3E}">
        <p14:creationId xmlns:p14="http://schemas.microsoft.com/office/powerpoint/2010/main" val="217710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F28E8D"/>
                                      </p:to>
                                    </p:animClr>
                                    <p:animClr clrSpc="rgb" dir="cw">
                                      <p:cBhvr>
                                        <p:cTn id="7" dur="500" fill="hold"/>
                                        <p:tgtEl>
                                          <p:spTgt spid="3">
                                            <p:txEl>
                                              <p:pRg st="2" end="2"/>
                                            </p:txEl>
                                          </p:spTgt>
                                        </p:tgtEl>
                                        <p:attrNameLst>
                                          <p:attrName>fillcolor</p:attrName>
                                        </p:attrNameLst>
                                      </p:cBhvr>
                                      <p:to>
                                        <a:srgbClr val="F28E8D"/>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 always acts </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lphaUcPeriod"/>
            </a:pPr>
            <a:r>
              <a:rPr lang="en-US" sz="3200" dirty="0" smtClean="0"/>
              <a:t>In the same direction as motion</a:t>
            </a:r>
          </a:p>
          <a:p>
            <a:pPr marL="457200" indent="-457200">
              <a:buFont typeface="+mj-lt"/>
              <a:buAutoNum type="alphaUcPeriod"/>
            </a:pPr>
            <a:r>
              <a:rPr lang="en-US" sz="3200" dirty="0" smtClean="0"/>
              <a:t>In the opposite direction of motion</a:t>
            </a:r>
          </a:p>
          <a:p>
            <a:pPr marL="457200" indent="-457200">
              <a:buFont typeface="+mj-lt"/>
              <a:buAutoNum type="alphaUcPeriod"/>
            </a:pPr>
            <a:r>
              <a:rPr lang="en-US" sz="3200" dirty="0" smtClean="0"/>
              <a:t>Perpendicular to the direction of motion</a:t>
            </a:r>
          </a:p>
          <a:p>
            <a:pPr marL="457200" indent="-457200">
              <a:buFont typeface="+mj-lt"/>
              <a:buAutoNum type="alphaUcPeriod"/>
            </a:pPr>
            <a:r>
              <a:rPr lang="en-US" sz="3200" dirty="0" smtClean="0"/>
              <a:t>At a 30 degree angle to the direction of motion</a:t>
            </a:r>
            <a:endParaRPr lang="en-US" sz="3200" dirty="0"/>
          </a:p>
        </p:txBody>
      </p:sp>
    </p:spTree>
    <p:extLst>
      <p:ext uri="{BB962C8B-B14F-4D97-AF65-F5344CB8AC3E}">
        <p14:creationId xmlns:p14="http://schemas.microsoft.com/office/powerpoint/2010/main" val="24508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presentations</a:t>
            </a:r>
            <a:endParaRPr lang="en-US" dirty="0"/>
          </a:p>
        </p:txBody>
      </p:sp>
      <p:sp>
        <p:nvSpPr>
          <p:cNvPr id="3" name="Content Placeholder 2"/>
          <p:cNvSpPr>
            <a:spLocks noGrp="1"/>
          </p:cNvSpPr>
          <p:nvPr>
            <p:ph idx="1"/>
          </p:nvPr>
        </p:nvSpPr>
        <p:spPr>
          <a:xfrm>
            <a:off x="248259" y="1606880"/>
            <a:ext cx="8946541" cy="4195481"/>
          </a:xfrm>
        </p:spPr>
        <p:txBody>
          <a:bodyPr>
            <a:noAutofit/>
          </a:bodyPr>
          <a:lstStyle/>
          <a:p>
            <a:r>
              <a:rPr lang="en-US" sz="2800" dirty="0" smtClean="0"/>
              <a:t>Get into groups based on the type of force on your card</a:t>
            </a:r>
          </a:p>
          <a:p>
            <a:endParaRPr lang="en-US" sz="2800" dirty="0"/>
          </a:p>
          <a:p>
            <a:r>
              <a:rPr lang="en-US" sz="2800" dirty="0" smtClean="0"/>
              <a:t>You have 3 choices for the type of presentation you would like to do:</a:t>
            </a:r>
          </a:p>
          <a:p>
            <a:pPr marL="857250" lvl="1" indent="-457200">
              <a:buFont typeface="+mj-lt"/>
              <a:buAutoNum type="arabicPeriod"/>
            </a:pPr>
            <a:r>
              <a:rPr lang="en-US" sz="2400" dirty="0" err="1" smtClean="0"/>
              <a:t>Powerpoint</a:t>
            </a:r>
            <a:r>
              <a:rPr lang="en-US" sz="2400" dirty="0" smtClean="0"/>
              <a:t> or Prezi with a demonstration</a:t>
            </a:r>
          </a:p>
          <a:p>
            <a:pPr marL="857250" lvl="1" indent="-457200">
              <a:buFont typeface="+mj-lt"/>
              <a:buAutoNum type="arabicPeriod"/>
            </a:pPr>
            <a:r>
              <a:rPr lang="en-US" sz="2400" dirty="0" smtClean="0"/>
              <a:t>Skit demonstrating the force, must include all group members</a:t>
            </a:r>
          </a:p>
          <a:p>
            <a:pPr marL="857250" lvl="1" indent="-457200">
              <a:buFont typeface="+mj-lt"/>
              <a:buAutoNum type="arabicPeriod"/>
            </a:pPr>
            <a:r>
              <a:rPr lang="en-US" sz="2400" dirty="0" smtClean="0"/>
              <a:t>Poster with explanation, must include illustration and must be explained using all group members.</a:t>
            </a:r>
          </a:p>
        </p:txBody>
      </p:sp>
      <p:sp>
        <p:nvSpPr>
          <p:cNvPr id="6" name="Rounded Rectangle 5"/>
          <p:cNvSpPr/>
          <p:nvPr/>
        </p:nvSpPr>
        <p:spPr>
          <a:xfrm>
            <a:off x="9296400" y="2752120"/>
            <a:ext cx="2565400" cy="1905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457200" indent="-457200">
              <a:buFont typeface="+mj-lt"/>
              <a:buAutoNum type="arabicPeriod"/>
            </a:pPr>
            <a:r>
              <a:rPr lang="en-US" sz="2000" dirty="0"/>
              <a:t>Applied force</a:t>
            </a:r>
          </a:p>
          <a:p>
            <a:pPr marL="457200" indent="-457200">
              <a:buFont typeface="+mj-lt"/>
              <a:buAutoNum type="arabicPeriod"/>
            </a:pPr>
            <a:r>
              <a:rPr lang="en-US" sz="2000" dirty="0"/>
              <a:t>Normal force</a:t>
            </a:r>
          </a:p>
          <a:p>
            <a:pPr marL="457200" indent="-457200">
              <a:buFont typeface="+mj-lt"/>
              <a:buAutoNum type="arabicPeriod"/>
            </a:pPr>
            <a:r>
              <a:rPr lang="en-US" sz="2000" dirty="0"/>
              <a:t>Friction</a:t>
            </a:r>
          </a:p>
          <a:p>
            <a:pPr marL="457200" indent="-457200">
              <a:buFont typeface="+mj-lt"/>
              <a:buAutoNum type="arabicPeriod"/>
            </a:pPr>
            <a:r>
              <a:rPr lang="en-US" sz="2000" dirty="0"/>
              <a:t>Electrical</a:t>
            </a:r>
          </a:p>
          <a:p>
            <a:pPr marL="457200" indent="-457200">
              <a:buFont typeface="+mj-lt"/>
              <a:buAutoNum type="arabicPeriod"/>
            </a:pPr>
            <a:r>
              <a:rPr lang="en-US" sz="2000" dirty="0"/>
              <a:t>Magnetic</a:t>
            </a:r>
          </a:p>
          <a:p>
            <a:pPr marL="457200" indent="-457200">
              <a:buFont typeface="+mj-lt"/>
              <a:buAutoNum type="arabicPeriod"/>
            </a:pPr>
            <a:r>
              <a:rPr lang="en-US" sz="2000" dirty="0"/>
              <a:t>Gravitational</a:t>
            </a:r>
            <a:endParaRPr lang="en-US" sz="2000" dirty="0"/>
          </a:p>
        </p:txBody>
      </p:sp>
    </p:spTree>
    <p:extLst>
      <p:ext uri="{BB962C8B-B14F-4D97-AF65-F5344CB8AC3E}">
        <p14:creationId xmlns:p14="http://schemas.microsoft.com/office/powerpoint/2010/main" val="2251278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Turtle’s Name is</a:t>
            </a:r>
            <a:endParaRPr lang="en-US" dirty="0"/>
          </a:p>
        </p:txBody>
      </p:sp>
      <p:sp>
        <p:nvSpPr>
          <p:cNvPr id="3" name="Content Placeholder 2"/>
          <p:cNvSpPr>
            <a:spLocks noGrp="1"/>
          </p:cNvSpPr>
          <p:nvPr>
            <p:ph idx="1"/>
          </p:nvPr>
        </p:nvSpPr>
        <p:spPr/>
        <p:txBody>
          <a:bodyPr/>
          <a:lstStyle/>
          <a:p>
            <a:pPr marL="0" indent="0">
              <a:buNone/>
            </a:pPr>
            <a:endParaRPr lang="en-US" sz="5400" dirty="0" smtClean="0"/>
          </a:p>
          <a:p>
            <a:r>
              <a:rPr lang="en-US" sz="5400" dirty="0" smtClean="0"/>
              <a:t>Godzilla</a:t>
            </a:r>
            <a:endParaRPr lang="en-US" sz="5400" dirty="0"/>
          </a:p>
          <a:p>
            <a:endParaRPr lang="en-US" dirty="0"/>
          </a:p>
        </p:txBody>
      </p:sp>
      <p:pic>
        <p:nvPicPr>
          <p:cNvPr id="4" name="Picture 3"/>
          <p:cNvPicPr>
            <a:picLocks noChangeAspect="1"/>
          </p:cNvPicPr>
          <p:nvPr/>
        </p:nvPicPr>
        <p:blipFill>
          <a:blip r:embed="rId2"/>
          <a:stretch>
            <a:fillRect/>
          </a:stretch>
        </p:blipFill>
        <p:spPr>
          <a:xfrm>
            <a:off x="6426200" y="2052918"/>
            <a:ext cx="4821237" cy="3601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25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Snake’s Name is</a:t>
            </a:r>
            <a:endParaRPr lang="en-US" dirty="0"/>
          </a:p>
        </p:txBody>
      </p:sp>
      <p:sp>
        <p:nvSpPr>
          <p:cNvPr id="3" name="Content Placeholder 2"/>
          <p:cNvSpPr>
            <a:spLocks noGrp="1"/>
          </p:cNvSpPr>
          <p:nvPr>
            <p:ph idx="1"/>
          </p:nvPr>
        </p:nvSpPr>
        <p:spPr/>
        <p:txBody>
          <a:bodyPr/>
          <a:lstStyle/>
          <a:p>
            <a:pPr marL="0" indent="0">
              <a:buNone/>
            </a:pPr>
            <a:endParaRPr lang="en-US" sz="5400" dirty="0" smtClean="0"/>
          </a:p>
          <a:p>
            <a:r>
              <a:rPr lang="en-US" sz="5400" dirty="0" smtClean="0"/>
              <a:t>Autumn</a:t>
            </a:r>
            <a:endParaRPr lang="en-US" sz="5400" dirty="0"/>
          </a:p>
          <a:p>
            <a:endParaRPr lang="en-US" dirty="0"/>
          </a:p>
        </p:txBody>
      </p:sp>
      <p:pic>
        <p:nvPicPr>
          <p:cNvPr id="4" name="Picture 3"/>
          <p:cNvPicPr>
            <a:picLocks noChangeAspect="1"/>
          </p:cNvPicPr>
          <p:nvPr/>
        </p:nvPicPr>
        <p:blipFill>
          <a:blip r:embed="rId2"/>
          <a:stretch>
            <a:fillRect/>
          </a:stretch>
        </p:blipFill>
        <p:spPr>
          <a:xfrm>
            <a:off x="5576582" y="1346200"/>
            <a:ext cx="6358795" cy="474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5837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force?</a:t>
            </a:r>
            <a:br>
              <a:rPr lang="en-US" dirty="0" smtClean="0"/>
            </a:br>
            <a:endParaRPr lang="en-US" dirty="0"/>
          </a:p>
        </p:txBody>
      </p:sp>
      <p:sp>
        <p:nvSpPr>
          <p:cNvPr id="3" name="Content Placeholder 2"/>
          <p:cNvSpPr>
            <a:spLocks noGrp="1"/>
          </p:cNvSpPr>
          <p:nvPr>
            <p:ph idx="1"/>
          </p:nvPr>
        </p:nvSpPr>
        <p:spPr/>
        <p:txBody>
          <a:bodyPr>
            <a:normAutofit/>
          </a:bodyPr>
          <a:lstStyle/>
          <a:p>
            <a:r>
              <a:rPr lang="en-US" sz="3600" dirty="0" smtClean="0">
                <a:solidFill>
                  <a:schemeClr val="accent1">
                    <a:lumMod val="40000"/>
                    <a:lumOff val="60000"/>
                  </a:schemeClr>
                </a:solidFill>
                <a:effectLst>
                  <a:outerShdw blurRad="38100" dist="38100" dir="2700000" algn="tl">
                    <a:srgbClr val="000000">
                      <a:alpha val="43137"/>
                    </a:srgbClr>
                  </a:outerShdw>
                </a:effectLst>
              </a:rPr>
              <a:t>A force is a push or pull</a:t>
            </a:r>
          </a:p>
          <a:p>
            <a:r>
              <a:rPr lang="en-US" sz="3600" dirty="0" smtClean="0"/>
              <a:t>When one object pushes or pulls another object, the first object exerts a force on the second object</a:t>
            </a:r>
          </a:p>
          <a:p>
            <a:endParaRPr lang="en-US" sz="3600" dirty="0"/>
          </a:p>
          <a:p>
            <a:r>
              <a:rPr lang="en-US" sz="3600" dirty="0" smtClean="0">
                <a:solidFill>
                  <a:schemeClr val="accent1">
                    <a:lumMod val="40000"/>
                    <a:lumOff val="60000"/>
                  </a:schemeClr>
                </a:solidFill>
                <a:effectLst>
                  <a:outerShdw blurRad="38100" dist="38100" dir="2700000" algn="tl">
                    <a:srgbClr val="000000">
                      <a:alpha val="43137"/>
                    </a:srgbClr>
                  </a:outerShdw>
                </a:effectLst>
              </a:rPr>
              <a:t>SI Unit: Newton (N)</a:t>
            </a:r>
            <a:endParaRPr lang="en-US" sz="3600" dirty="0">
              <a:solidFill>
                <a:schemeClr val="accent1">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4645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Main Types of Forces</a:t>
            </a:r>
            <a:endParaRPr lang="en-US" dirty="0"/>
          </a:p>
        </p:txBody>
      </p:sp>
      <p:sp>
        <p:nvSpPr>
          <p:cNvPr id="3" name="Content Placeholder 2"/>
          <p:cNvSpPr>
            <a:spLocks noGrp="1"/>
          </p:cNvSpPr>
          <p:nvPr>
            <p:ph idx="1"/>
          </p:nvPr>
        </p:nvSpPr>
        <p:spPr>
          <a:xfrm>
            <a:off x="976312" y="1379818"/>
            <a:ext cx="10466388" cy="4932082"/>
          </a:xfrm>
        </p:spPr>
        <p:txBody>
          <a:bodyPr>
            <a:noAutofit/>
          </a:bodyPr>
          <a:lstStyle/>
          <a:p>
            <a:r>
              <a:rPr lang="en-US" sz="3200" dirty="0" smtClean="0"/>
              <a:t>Contact forces</a:t>
            </a:r>
          </a:p>
          <a:p>
            <a:pPr marL="971550" lvl="1" indent="-514350">
              <a:buFont typeface="+mj-lt"/>
              <a:buAutoNum type="arabicPeriod"/>
            </a:pPr>
            <a:r>
              <a:rPr lang="en-US" sz="2800" dirty="0" smtClean="0"/>
              <a:t>applied forces</a:t>
            </a:r>
          </a:p>
          <a:p>
            <a:pPr marL="971550" lvl="1" indent="-514350">
              <a:buFont typeface="+mj-lt"/>
              <a:buAutoNum type="arabicPeriod"/>
            </a:pPr>
            <a:r>
              <a:rPr lang="en-US" sz="2800" dirty="0" smtClean="0"/>
              <a:t>normal force </a:t>
            </a:r>
          </a:p>
          <a:p>
            <a:pPr marL="971550" lvl="1" indent="-514350">
              <a:buFont typeface="+mj-lt"/>
              <a:buAutoNum type="arabicPeriod"/>
            </a:pPr>
            <a:r>
              <a:rPr lang="en-US" sz="2800" dirty="0" smtClean="0"/>
              <a:t>friction</a:t>
            </a:r>
          </a:p>
          <a:p>
            <a:pPr lvl="1"/>
            <a:endParaRPr lang="en-US" sz="2800" dirty="0"/>
          </a:p>
          <a:p>
            <a:r>
              <a:rPr lang="en-US" sz="3200" dirty="0" smtClean="0"/>
              <a:t>Non-contact/forces that act at a distance</a:t>
            </a:r>
          </a:p>
          <a:p>
            <a:pPr marL="971550" lvl="1" indent="-514350">
              <a:buFont typeface="+mj-lt"/>
              <a:buAutoNum type="arabicPeriod"/>
            </a:pPr>
            <a:r>
              <a:rPr lang="en-US" sz="2800" dirty="0" smtClean="0"/>
              <a:t>Electrical</a:t>
            </a:r>
          </a:p>
          <a:p>
            <a:pPr marL="971550" lvl="1" indent="-514350">
              <a:buFont typeface="+mj-lt"/>
              <a:buAutoNum type="arabicPeriod"/>
            </a:pPr>
            <a:r>
              <a:rPr lang="en-US" sz="2800" dirty="0" smtClean="0"/>
              <a:t>Magnetic</a:t>
            </a:r>
          </a:p>
          <a:p>
            <a:pPr marL="971550" lvl="1" indent="-514350">
              <a:buFont typeface="+mj-lt"/>
              <a:buAutoNum type="arabicPeriod"/>
            </a:pPr>
            <a:r>
              <a:rPr lang="en-US" sz="2800" dirty="0" smtClean="0"/>
              <a:t>gravitational forces.</a:t>
            </a:r>
            <a:endParaRPr lang="en-US" sz="2800" dirty="0"/>
          </a:p>
        </p:txBody>
      </p:sp>
    </p:spTree>
    <p:extLst>
      <p:ext uri="{BB962C8B-B14F-4D97-AF65-F5344CB8AC3E}">
        <p14:creationId xmlns:p14="http://schemas.microsoft.com/office/powerpoint/2010/main" val="1225226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Force</a:t>
            </a:r>
            <a:endParaRPr lang="en-US" dirty="0"/>
          </a:p>
        </p:txBody>
      </p:sp>
      <p:sp>
        <p:nvSpPr>
          <p:cNvPr id="3" name="Content Placeholder 2"/>
          <p:cNvSpPr>
            <a:spLocks noGrp="1"/>
          </p:cNvSpPr>
          <p:nvPr>
            <p:ph idx="1"/>
          </p:nvPr>
        </p:nvSpPr>
        <p:spPr>
          <a:xfrm>
            <a:off x="1104293" y="1379818"/>
            <a:ext cx="8946541" cy="4195481"/>
          </a:xfrm>
        </p:spPr>
        <p:txBody>
          <a:bodyPr>
            <a:normAutofit/>
          </a:bodyPr>
          <a:lstStyle/>
          <a:p>
            <a:r>
              <a:rPr lang="en-US" sz="3200" dirty="0" smtClean="0"/>
              <a:t>Applied force is a </a:t>
            </a:r>
            <a:r>
              <a:rPr lang="en-US" sz="3200" dirty="0" smtClean="0">
                <a:solidFill>
                  <a:schemeClr val="accent1">
                    <a:lumMod val="40000"/>
                    <a:lumOff val="60000"/>
                  </a:schemeClr>
                </a:solidFill>
                <a:effectLst>
                  <a:outerShdw blurRad="38100" dist="38100" dir="2700000" algn="tl">
                    <a:srgbClr val="000000">
                      <a:alpha val="43137"/>
                    </a:srgbClr>
                  </a:outerShdw>
                </a:effectLst>
              </a:rPr>
              <a:t>force that is put on an object by another object</a:t>
            </a:r>
          </a:p>
          <a:p>
            <a:endParaRPr lang="en-US" sz="3200" dirty="0"/>
          </a:p>
          <a:p>
            <a:r>
              <a:rPr lang="en-US" sz="3200" dirty="0" smtClean="0"/>
              <a:t>Ex. Pushing open a door is an applied force because, by pushing the door, you are applying force to the door, causing it to move</a:t>
            </a:r>
            <a:endParaRPr lang="en-US" sz="3200" dirty="0"/>
          </a:p>
        </p:txBody>
      </p:sp>
      <p:pic>
        <p:nvPicPr>
          <p:cNvPr id="1026" name="Picture 2" descr="http://www.pushpullsigns.com/images/Push-Door-Sign-Stic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4674145"/>
            <a:ext cx="4298950" cy="2009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17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Normal Force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2" y="2052918"/>
            <a:ext cx="9259888" cy="4487582"/>
          </a:xfrm>
        </p:spPr>
        <p:txBody>
          <a:bodyPr/>
          <a:lstStyle/>
          <a:p>
            <a:r>
              <a:rPr lang="en-US" sz="2400" dirty="0" smtClean="0"/>
              <a:t>The normal force is the force that acts between objects when they are in contact with each other.</a:t>
            </a:r>
          </a:p>
          <a:p>
            <a:endParaRPr lang="en-US" sz="2400" dirty="0"/>
          </a:p>
          <a:p>
            <a:r>
              <a:rPr lang="en-US" sz="2400" dirty="0" smtClean="0"/>
              <a:t>Normal = perpendicular</a:t>
            </a:r>
          </a:p>
          <a:p>
            <a:endParaRPr lang="en-US" sz="2400" dirty="0"/>
          </a:p>
          <a:p>
            <a:r>
              <a:rPr lang="en-US" sz="2400" dirty="0" smtClean="0"/>
              <a:t>Examples:</a:t>
            </a:r>
          </a:p>
          <a:p>
            <a:pPr lvl="1"/>
            <a:r>
              <a:rPr lang="en-US" sz="2000" dirty="0" smtClean="0"/>
              <a:t>When you lean on a wall, and it “pushes” back</a:t>
            </a:r>
          </a:p>
          <a:p>
            <a:pPr lvl="1"/>
            <a:r>
              <a:rPr lang="en-US" sz="2000" dirty="0" smtClean="0"/>
              <a:t>When Earth “pushes” up at your feet when you are standing </a:t>
            </a:r>
          </a:p>
          <a:p>
            <a:pPr marL="457200" lvl="1" indent="0">
              <a:buNone/>
            </a:pPr>
            <a:r>
              <a:rPr lang="en-US" sz="2000" dirty="0" smtClean="0"/>
              <a:t>     or sitting</a:t>
            </a:r>
          </a:p>
          <a:p>
            <a:endParaRPr lang="en-US" dirty="0"/>
          </a:p>
          <a:p>
            <a:endParaRPr lang="en-US" dirty="0"/>
          </a:p>
        </p:txBody>
      </p:sp>
      <p:pic>
        <p:nvPicPr>
          <p:cNvPr id="2050" name="Picture 2" descr="http://sciencecity.oupchina.com.hk/npaw/student/glossary/img/normal_fo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301" y="2463735"/>
            <a:ext cx="2832100" cy="2921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68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a:t>
            </a:r>
            <a:endParaRPr lang="en-US" dirty="0"/>
          </a:p>
        </p:txBody>
      </p:sp>
      <p:sp>
        <p:nvSpPr>
          <p:cNvPr id="3" name="Content Placeholder 2"/>
          <p:cNvSpPr>
            <a:spLocks noGrp="1"/>
          </p:cNvSpPr>
          <p:nvPr>
            <p:ph idx="1"/>
          </p:nvPr>
        </p:nvSpPr>
        <p:spPr>
          <a:xfrm>
            <a:off x="646111" y="1341718"/>
            <a:ext cx="8946541" cy="4195481"/>
          </a:xfrm>
        </p:spPr>
        <p:txBody>
          <a:bodyPr>
            <a:noAutofit/>
          </a:bodyPr>
          <a:lstStyle/>
          <a:p>
            <a:r>
              <a:rPr lang="en-US" sz="2400" dirty="0" smtClean="0"/>
              <a:t>Friction is the </a:t>
            </a:r>
            <a:r>
              <a:rPr lang="en-US" sz="2400" dirty="0" smtClean="0">
                <a:solidFill>
                  <a:schemeClr val="accent1">
                    <a:lumMod val="40000"/>
                    <a:lumOff val="60000"/>
                  </a:schemeClr>
                </a:solidFill>
                <a:effectLst>
                  <a:outerShdw blurRad="38100" dist="38100" dir="2700000" algn="tl">
                    <a:srgbClr val="000000">
                      <a:alpha val="43137"/>
                    </a:srgbClr>
                  </a:outerShdw>
                </a:effectLst>
              </a:rPr>
              <a:t>force that two surfaces exert on each other when they rub against each other in opposite directions</a:t>
            </a:r>
            <a:r>
              <a:rPr lang="en-US" sz="2400" dirty="0" smtClean="0"/>
              <a:t>.</a:t>
            </a:r>
          </a:p>
          <a:p>
            <a:endParaRPr lang="en-US" sz="2400" dirty="0"/>
          </a:p>
          <a:p>
            <a:r>
              <a:rPr lang="en-US" sz="2400" dirty="0" smtClean="0"/>
              <a:t>Smooth surfaces produce less friction than rough surfaces. Also, when the forces are heavier, there is more friction.</a:t>
            </a:r>
          </a:p>
          <a:p>
            <a:endParaRPr lang="en-US" sz="2400" dirty="0" smtClean="0"/>
          </a:p>
          <a:p>
            <a:r>
              <a:rPr lang="en-US" sz="2400" dirty="0" smtClean="0"/>
              <a:t>Examples: </a:t>
            </a:r>
          </a:p>
          <a:p>
            <a:pPr lvl="1"/>
            <a:r>
              <a:rPr lang="en-US" sz="2000" dirty="0" smtClean="0"/>
              <a:t>your fingers rubbing against each other</a:t>
            </a:r>
          </a:p>
          <a:p>
            <a:pPr lvl="1"/>
            <a:r>
              <a:rPr lang="en-US" sz="2000" dirty="0" smtClean="0"/>
              <a:t>A car driving down an icy road</a:t>
            </a:r>
          </a:p>
          <a:p>
            <a:pPr lvl="1"/>
            <a:r>
              <a:rPr lang="en-US" sz="2000" dirty="0" smtClean="0"/>
              <a:t>Your pencil writing on a piece of paper</a:t>
            </a:r>
            <a:endParaRPr lang="en-US" sz="2000" dirty="0"/>
          </a:p>
        </p:txBody>
      </p:sp>
    </p:spTree>
    <p:extLst>
      <p:ext uri="{BB962C8B-B14F-4D97-AF65-F5344CB8AC3E}">
        <p14:creationId xmlns:p14="http://schemas.microsoft.com/office/powerpoint/2010/main" val="1421897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person is experiencing more friction? A or B?</a:t>
            </a:r>
            <a:endParaRPr lang="en-US" dirty="0"/>
          </a:p>
        </p:txBody>
      </p:sp>
      <p:pic>
        <p:nvPicPr>
          <p:cNvPr id="4" name="Content Placeholder 3"/>
          <p:cNvPicPr>
            <a:picLocks noGrp="1" noChangeAspect="1"/>
          </p:cNvPicPr>
          <p:nvPr>
            <p:ph idx="1"/>
          </p:nvPr>
        </p:nvPicPr>
        <p:blipFill>
          <a:blip r:embed="rId2"/>
          <a:stretch>
            <a:fillRect/>
          </a:stretch>
        </p:blipFill>
        <p:spPr>
          <a:xfrm>
            <a:off x="646111" y="2231677"/>
            <a:ext cx="7879134" cy="4087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8703045" y="2489200"/>
            <a:ext cx="3400055" cy="3108543"/>
          </a:xfrm>
          <a:prstGeom prst="rect">
            <a:avLst/>
          </a:prstGeom>
          <a:noFill/>
        </p:spPr>
        <p:txBody>
          <a:bodyPr wrap="square" rtlCol="0">
            <a:spAutoFit/>
          </a:bodyPr>
          <a:lstStyle/>
          <a:p>
            <a:r>
              <a:rPr lang="en-US" sz="2800" dirty="0" smtClean="0">
                <a:solidFill>
                  <a:schemeClr val="accent3">
                    <a:lumMod val="40000"/>
                    <a:lumOff val="60000"/>
                  </a:schemeClr>
                </a:solidFill>
                <a:effectLst>
                  <a:outerShdw blurRad="38100" dist="38100" dir="2700000" algn="tl">
                    <a:srgbClr val="000000">
                      <a:alpha val="43137"/>
                    </a:srgbClr>
                  </a:outerShdw>
                </a:effectLst>
              </a:rPr>
              <a:t>B: </a:t>
            </a:r>
            <a:r>
              <a:rPr lang="en-US" sz="2800" dirty="0" smtClean="0">
                <a:solidFill>
                  <a:schemeClr val="accent4">
                    <a:lumMod val="60000"/>
                    <a:lumOff val="40000"/>
                  </a:schemeClr>
                </a:solidFill>
                <a:effectLst>
                  <a:outerShdw blurRad="38100" dist="38100" dir="2700000" algn="tl">
                    <a:srgbClr val="000000">
                      <a:alpha val="43137"/>
                    </a:srgbClr>
                  </a:outerShdw>
                </a:effectLst>
              </a:rPr>
              <a:t>because grass is a rougher surface than snow/ice and because the weight is less on skies because it is being distributed.</a:t>
            </a:r>
            <a:endParaRPr lang="en-US" sz="28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288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8A44069B63B4F8620663824A23C71" ma:contentTypeVersion="0" ma:contentTypeDescription="Create a new document." ma:contentTypeScope="" ma:versionID="9a11b1f26a95d0e2a504e8d4fae4a1b5">
  <xsd:schema xmlns:xsd="http://www.w3.org/2001/XMLSchema" xmlns:xs="http://www.w3.org/2001/XMLSchema" xmlns:p="http://schemas.microsoft.com/office/2006/metadata/properties" targetNamespace="http://schemas.microsoft.com/office/2006/metadata/properties" ma:root="true" ma:fieldsID="f21c632c5d5ffa39ebda7ed280bb45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2514F8-DC89-49D2-BDF1-23D6AB291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E9E4C43-5E22-42C0-B96F-C0A949F28FDE}">
  <ds:schemaRefs>
    <ds:schemaRef ds:uri="http://schemas.microsoft.com/sharepoint/v3/contenttype/forms"/>
  </ds:schemaRefs>
</ds:datastoreItem>
</file>

<file path=customXml/itemProps3.xml><?xml version="1.0" encoding="utf-8"?>
<ds:datastoreItem xmlns:ds="http://schemas.openxmlformats.org/officeDocument/2006/customXml" ds:itemID="{F54D1AD9-0CC1-4739-8C30-B0091E9E2D17}">
  <ds:schemaRefs>
    <ds:schemaRef ds:uri="http://schemas.openxmlformats.org/package/2006/metadata/core-properties"/>
    <ds:schemaRef ds:uri="http://www.w3.org/XML/1998/namespace"/>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299</TotalTime>
  <Words>749</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Happy Wednesday!</vt:lpstr>
      <vt:lpstr>The Turtle’s Name is</vt:lpstr>
      <vt:lpstr>The Snake’s Name is</vt:lpstr>
      <vt:lpstr>What is a force? </vt:lpstr>
      <vt:lpstr>Two Main Types of Forces</vt:lpstr>
      <vt:lpstr>Applied Force</vt:lpstr>
      <vt:lpstr>Normal Force</vt:lpstr>
      <vt:lpstr>Friction</vt:lpstr>
      <vt:lpstr>Which person is experiencing more friction? A or B?</vt:lpstr>
      <vt:lpstr>If a lamp is sitting on a table, what kind of force is the table exerting on the lamp?</vt:lpstr>
      <vt:lpstr>Non-Contact (forces that act at a distance)</vt:lpstr>
      <vt:lpstr>Electrical Force</vt:lpstr>
      <vt:lpstr>Complete Figure 3</vt:lpstr>
      <vt:lpstr>Magnetic Force</vt:lpstr>
      <vt:lpstr>Gravitational Force</vt:lpstr>
      <vt:lpstr>The Law of Universal Gravitation</vt:lpstr>
      <vt:lpstr>What are types of contact forces?</vt:lpstr>
      <vt:lpstr>Friction always acts </vt:lpstr>
      <vt:lpstr>Class presentations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Wednesday!</dc:title>
  <dc:creator>Keene-krops, Natalie</dc:creator>
  <cp:lastModifiedBy>Keene-krops, Natalie</cp:lastModifiedBy>
  <cp:revision>15</cp:revision>
  <dcterms:created xsi:type="dcterms:W3CDTF">2014-10-22T12:21:29Z</dcterms:created>
  <dcterms:modified xsi:type="dcterms:W3CDTF">2014-10-22T17:20:44Z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0x010100E7B8A44069B63B4F8620663824A23C71</vt:lpwstr>
  </property>
</Properties>
</file>