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5" r:id="rId37"/>
    <p:sldId id="302" r:id="rId38"/>
    <p:sldId id="276" r:id="rId39"/>
    <p:sldId id="303" r:id="rId40"/>
    <p:sldId id="277" r:id="rId41"/>
    <p:sldId id="304" r:id="rId42"/>
    <p:sldId id="279" r:id="rId43"/>
    <p:sldId id="305" r:id="rId44"/>
    <p:sldId id="280" r:id="rId45"/>
    <p:sldId id="306" r:id="rId46"/>
    <p:sldId id="281" r:id="rId47"/>
    <p:sldId id="307" r:id="rId48"/>
    <p:sldId id="282" r:id="rId49"/>
    <p:sldId id="308" r:id="rId50"/>
    <p:sldId id="312" r:id="rId51"/>
    <p:sldId id="313" r:id="rId52"/>
    <p:sldId id="314" r:id="rId53"/>
    <p:sldId id="318" r:id="rId54"/>
    <p:sldId id="319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 varScale="1">
        <p:scale>
          <a:sx n="85" d="100"/>
          <a:sy n="85" d="100"/>
        </p:scale>
        <p:origin x="90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93F634-B366-43E1-8C5F-56768E031A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CA3B2-46CF-4531-868B-3CA07F17C0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A00EA-32AD-41CA-9236-E708C57537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D01A1D-ED2A-41AA-92BA-1729D4D817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69854-44EC-42E5-A5E5-2A80B59F7E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67779-BEEB-4222-B47F-A31FB49782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ECCC-5263-486B-8F0F-5DB6AA34F6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6461-F9EA-4131-9396-B4CA5D062A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2604D-C3FF-4FC2-9E2C-8CEDC86433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2B491-FC48-4F36-8099-C1387BAE4C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50858-1E9B-418C-8046-9C5EEEE215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47541-8DDD-4C71-AA76-5A5BAAE26A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3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3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3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3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3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3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CEDB33-F8D0-4DC1-A1A7-E62F1F08BA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2.xml"/><Relationship Id="rId18" Type="http://schemas.openxmlformats.org/officeDocument/2006/relationships/slide" Target="slide34.xml"/><Relationship Id="rId26" Type="http://schemas.openxmlformats.org/officeDocument/2006/relationships/slide" Target="slide36.xml"/><Relationship Id="rId3" Type="http://schemas.openxmlformats.org/officeDocument/2006/relationships/audio" Target="../media/audio1.wav"/><Relationship Id="rId21" Type="http://schemas.openxmlformats.org/officeDocument/2006/relationships/slide" Target="slide26.xml"/><Relationship Id="rId7" Type="http://schemas.openxmlformats.org/officeDocument/2006/relationships/slide" Target="slide2.xml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5" Type="http://schemas.openxmlformats.org/officeDocument/2006/relationships/slide" Target="slide28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14.xml"/><Relationship Id="rId20" Type="http://schemas.openxmlformats.org/officeDocument/2006/relationships/slide" Target="slide16.xml"/><Relationship Id="rId29" Type="http://schemas.openxmlformats.org/officeDocument/2006/relationships/slide" Target="slide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32" Type="http://schemas.openxmlformats.org/officeDocument/2006/relationships/slide" Target="slide55.xml"/><Relationship Id="rId5" Type="http://schemas.openxmlformats.org/officeDocument/2006/relationships/oleObject" Target="../embeddings/Microsoft_Word_97_-_2003_Document1.doc"/><Relationship Id="rId15" Type="http://schemas.openxmlformats.org/officeDocument/2006/relationships/slide" Target="slide40.xml"/><Relationship Id="rId23" Type="http://schemas.openxmlformats.org/officeDocument/2006/relationships/slide" Target="slide44.xml"/><Relationship Id="rId28" Type="http://schemas.openxmlformats.org/officeDocument/2006/relationships/slide" Target="slide20.xml"/><Relationship Id="rId10" Type="http://schemas.openxmlformats.org/officeDocument/2006/relationships/slide" Target="slide8.xml"/><Relationship Id="rId19" Type="http://schemas.openxmlformats.org/officeDocument/2006/relationships/slide" Target="slide42.xml"/><Relationship Id="rId31" Type="http://schemas.openxmlformats.org/officeDocument/2006/relationships/slide" Target="slide48.xml"/><Relationship Id="rId4" Type="http://schemas.openxmlformats.org/officeDocument/2006/relationships/oleObject" Target="../embeddings/oleObject1.bin"/><Relationship Id="rId9" Type="http://schemas.openxmlformats.org/officeDocument/2006/relationships/slide" Target="slide6.xml"/><Relationship Id="rId14" Type="http://schemas.openxmlformats.org/officeDocument/2006/relationships/slide" Target="slide22.xml"/><Relationship Id="rId22" Type="http://schemas.openxmlformats.org/officeDocument/2006/relationships/slide" Target="slide37.xml"/><Relationship Id="rId27" Type="http://schemas.openxmlformats.org/officeDocument/2006/relationships/slide" Target="slide46.xml"/><Relationship Id="rId30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7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8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9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0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1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2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wmf"/><Relationship Id="rId2" Type="http://schemas.openxmlformats.org/officeDocument/2006/relationships/audio" Target="file:///C:\My%20Documents\final_Q.wav" TargetMode="Externa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0.bin"/><Relationship Id="rId5" Type="http://schemas.openxmlformats.org/officeDocument/2006/relationships/slide" Target="slide1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8000" dirty="0">
                <a:solidFill>
                  <a:schemeClr val="folHlink"/>
                </a:solidFill>
              </a:rPr>
              <a:t>Jeopardy</a:t>
            </a:r>
            <a:endParaRPr lang="en-US" dirty="0"/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90106300"/>
              </p:ext>
            </p:extLst>
          </p:nvPr>
        </p:nvGraphicFramePr>
        <p:xfrm>
          <a:off x="382588" y="1519238"/>
          <a:ext cx="7705725" cy="45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5" imgW="7926690" imgH="4731036" progId="Word.Document.8">
                  <p:embed/>
                </p:oleObj>
              </mc:Choice>
              <mc:Fallback>
                <p:oleObj name="Document" r:id="rId5" imgW="7926690" imgH="4731036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519238"/>
                        <a:ext cx="7705725" cy="459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842125" y="1752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7" action="ppaction://hlinksldjump"/>
              </a:rPr>
              <a:t>Q $100</a:t>
            </a:r>
            <a:endParaRPr lang="en-US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8" action="ppaction://hlinksldjump"/>
              </a:rPr>
              <a:t>Q $200</a:t>
            </a:r>
            <a:endParaRPr lang="en-US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9" action="ppaction://hlinksldjump"/>
              </a:rPr>
              <a:t>Q $300</a:t>
            </a:r>
            <a:endParaRPr lang="en-US" dirty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0" action="ppaction://hlinksldjump"/>
              </a:rPr>
              <a:t>Q $400</a:t>
            </a:r>
            <a:endParaRPr lang="en-US" dirty="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1" action="ppaction://hlinksldjump"/>
              </a:rPr>
              <a:t>Q $500</a:t>
            </a:r>
            <a:endParaRPr lang="en-US" dirty="0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2" action="ppaction://hlinksldjump"/>
              </a:rPr>
              <a:t>Q $100</a:t>
            </a:r>
            <a:endParaRPr lang="en-US" dirty="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3" action="ppaction://hlinksldjump"/>
              </a:rPr>
              <a:t>Q $100</a:t>
            </a:r>
            <a:endParaRPr lang="en-US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4" action="ppaction://hlinksldjump"/>
              </a:rPr>
              <a:t>Q $100</a:t>
            </a:r>
            <a:endParaRPr lang="en-US" dirty="0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5" action="ppaction://hlinksldjump"/>
              </a:rPr>
              <a:t>Q $100</a:t>
            </a:r>
            <a:endParaRPr lang="en-US" dirty="0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6" action="ppaction://hlinksldjump"/>
              </a:rPr>
              <a:t>Q $200</a:t>
            </a:r>
            <a:endParaRPr lang="en-US" dirty="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7" action="ppaction://hlinksldjump"/>
              </a:rPr>
              <a:t>Q $200</a:t>
            </a:r>
            <a:endParaRPr lang="en-US" dirty="0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8" action="ppaction://hlinksldjump"/>
              </a:rPr>
              <a:t>Q $200</a:t>
            </a:r>
            <a:endParaRPr lang="en-US" dirty="0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9" action="ppaction://hlinksldjump"/>
              </a:rPr>
              <a:t>Q $200</a:t>
            </a:r>
            <a:endParaRPr lang="en-US" dirty="0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0" action="ppaction://hlinksldjump"/>
              </a:rPr>
              <a:t>Q $300</a:t>
            </a:r>
            <a:endParaRPr lang="en-US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1" action="ppaction://hlinksldjump"/>
              </a:rPr>
              <a:t>Q $300</a:t>
            </a:r>
            <a:endParaRPr lang="en-US" dirty="0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2" action="ppaction://hlinksldjump"/>
              </a:rPr>
              <a:t>Q $300</a:t>
            </a:r>
            <a:endParaRPr lang="en-US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3" action="ppaction://hlinksldjump"/>
              </a:rPr>
              <a:t>Q $300</a:t>
            </a:r>
            <a:endParaRPr lang="en-US" dirty="0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4" action="ppaction://hlinksldjump"/>
              </a:rPr>
              <a:t>Q $400</a:t>
            </a:r>
            <a:endParaRPr lang="en-US" dirty="0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5" action="ppaction://hlinksldjump"/>
              </a:rPr>
              <a:t>Q $400</a:t>
            </a:r>
            <a:endParaRPr lang="en-US" dirty="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6" action="ppaction://hlinksldjump"/>
              </a:rPr>
              <a:t>Q $400</a:t>
            </a:r>
            <a:endParaRPr lang="en-US" dirty="0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7" action="ppaction://hlinksldjump"/>
              </a:rPr>
              <a:t>Q $400</a:t>
            </a:r>
            <a:endParaRPr lang="en-US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8" action="ppaction://hlinksldjump"/>
              </a:rPr>
              <a:t>Q $500</a:t>
            </a:r>
            <a:endParaRPr lang="en-US" dirty="0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9" action="ppaction://hlinksldjump"/>
              </a:rPr>
              <a:t>Q $500</a:t>
            </a:r>
            <a:endParaRPr lang="en-US" dirty="0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0" action="ppaction://hlinksldjump"/>
              </a:rPr>
              <a:t>Q $500</a:t>
            </a:r>
            <a:endParaRPr lang="en-US" dirty="0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1" action="ppaction://hlinksldjump"/>
              </a:rPr>
              <a:t>Q $500</a:t>
            </a:r>
            <a:endParaRPr lang="en-US" dirty="0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2" action="ppaction://hlinksldjump"/>
              </a:rPr>
              <a:t>Final Jeopardy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answer*  from H1</a:t>
            </a:r>
          </a:p>
        </p:txBody>
      </p:sp>
      <p:graphicFrame>
        <p:nvGraphicFramePr>
          <p:cNvPr id="717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38200" y="17106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Name the 2 scientists that made the model of DNA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695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Question from H1</a:t>
            </a:r>
          </a:p>
        </p:txBody>
      </p:sp>
      <p:graphicFrame>
        <p:nvGraphicFramePr>
          <p:cNvPr id="3482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5413" y="2390246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Watson </a:t>
            </a:r>
            <a:r>
              <a:rPr lang="en-US" sz="4000" dirty="0"/>
              <a:t>and Crick</a:t>
            </a:r>
          </a:p>
        </p:txBody>
      </p:sp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8375"/>
            <a:ext cx="26955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answer*  from H2</a:t>
            </a:r>
          </a:p>
        </p:txBody>
      </p:sp>
      <p:graphicFrame>
        <p:nvGraphicFramePr>
          <p:cNvPr id="8197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600200" y="2209800"/>
            <a:ext cx="5970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In  DNA  adenine pairs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Question from H2</a:t>
            </a:r>
          </a:p>
        </p:txBody>
      </p:sp>
      <p:graphicFrame>
        <p:nvGraphicFramePr>
          <p:cNvPr id="3584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553097" y="1981200"/>
            <a:ext cx="1866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thymine</a:t>
            </a:r>
          </a:p>
        </p:txBody>
      </p:sp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13" y="3276600"/>
            <a:ext cx="3104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answer*  from H2</a:t>
            </a:r>
          </a:p>
        </p:txBody>
      </p:sp>
      <p:graphicFrame>
        <p:nvGraphicFramePr>
          <p:cNvPr id="922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600200" y="2057400"/>
            <a:ext cx="5957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In DNA  cytosine pairs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Question from H2</a:t>
            </a:r>
          </a:p>
        </p:txBody>
      </p:sp>
      <p:graphicFrame>
        <p:nvGraphicFramePr>
          <p:cNvPr id="3686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114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2209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Guanine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answer*  from H2</a:t>
            </a:r>
          </a:p>
        </p:txBody>
      </p:sp>
      <p:graphicFrame>
        <p:nvGraphicFramePr>
          <p:cNvPr id="1024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1905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What is the passing of traits from parent to offspring</a:t>
            </a: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2209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Question from H2</a:t>
            </a:r>
          </a:p>
        </p:txBody>
      </p:sp>
      <p:graphicFrame>
        <p:nvGraphicFramePr>
          <p:cNvPr id="3789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828800" y="1828800"/>
            <a:ext cx="2805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heredity</a:t>
            </a:r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4100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answer*  from H2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1752600"/>
            <a:ext cx="8686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/>
              <a:t>Mitosis is what type of Reproduction and results in  how many cells at the end?</a:t>
            </a:r>
            <a:endParaRPr lang="en-US" dirty="0"/>
          </a:p>
        </p:txBody>
      </p:sp>
      <p:graphicFrame>
        <p:nvGraphicFramePr>
          <p:cNvPr id="1126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Question from H2</a:t>
            </a:r>
          </a:p>
        </p:txBody>
      </p:sp>
      <p:graphicFrame>
        <p:nvGraphicFramePr>
          <p:cNvPr id="38917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19050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Asexual reproduction  and 1 cell results in 2 cells</a:t>
            </a:r>
            <a:endParaRPr lang="en-US" sz="4000" dirty="0"/>
          </a:p>
        </p:txBody>
      </p:sp>
      <p:pic>
        <p:nvPicPr>
          <p:cNvPr id="3893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58113"/>
            <a:ext cx="3124200" cy="340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answer*  from H1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09800" y="1724834"/>
            <a:ext cx="510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/>
            <a:r>
              <a:rPr lang="en-US" sz="4000" dirty="0" smtClean="0"/>
              <a:t>List what DNA stands for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3078" name="Object 6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56250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56250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571907" cy="26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answer*  from H2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/>
              <a:t>What is an allele?</a:t>
            </a:r>
            <a:endParaRPr lang="en-US" dirty="0"/>
          </a:p>
        </p:txBody>
      </p:sp>
      <p:graphicFrame>
        <p:nvGraphicFramePr>
          <p:cNvPr id="1229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Question from H2</a:t>
            </a:r>
          </a:p>
        </p:txBody>
      </p:sp>
      <p:graphicFrame>
        <p:nvGraphicFramePr>
          <p:cNvPr id="3994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752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 form of an gene</a:t>
            </a:r>
            <a:endParaRPr lang="en-US" sz="4000" dirty="0"/>
          </a:p>
        </p:txBody>
      </p: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4" y="2971800"/>
            <a:ext cx="62674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answer*  from H3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41325" y="1752600"/>
            <a:ext cx="8702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/>
              <a:t>Write out an recessive genotype</a:t>
            </a:r>
            <a:endParaRPr lang="en-US" dirty="0"/>
          </a:p>
        </p:txBody>
      </p:sp>
      <p:graphicFrame>
        <p:nvGraphicFramePr>
          <p:cNvPr id="13317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Question from H3</a:t>
            </a:r>
          </a:p>
        </p:txBody>
      </p:sp>
      <p:graphicFrame>
        <p:nvGraphicFramePr>
          <p:cNvPr id="4096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1600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rr</a:t>
            </a:r>
            <a:endParaRPr lang="en-US" sz="7200" dirty="0"/>
          </a:p>
        </p:txBody>
      </p:sp>
      <p:pic>
        <p:nvPicPr>
          <p:cNvPr id="4098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76538"/>
            <a:ext cx="30480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answer*  from H3</a:t>
            </a:r>
          </a:p>
        </p:txBody>
      </p:sp>
      <p:graphicFrame>
        <p:nvGraphicFramePr>
          <p:cNvPr id="1434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2057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List the 3 types of  biotechnology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Question from H3</a:t>
            </a:r>
          </a:p>
        </p:txBody>
      </p:sp>
      <p:graphicFrame>
        <p:nvGraphicFramePr>
          <p:cNvPr id="4198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71600" y="2286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320933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Cloning, genetic engineering  and artificial selection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answer*  from H3</a:t>
            </a:r>
          </a:p>
        </p:txBody>
      </p:sp>
      <p:graphicFrame>
        <p:nvGraphicFramePr>
          <p:cNvPr id="1536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25908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process produces  gamete cells known as eggs and sperm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Question from H3</a:t>
            </a:r>
          </a:p>
        </p:txBody>
      </p:sp>
      <p:graphicFrame>
        <p:nvGraphicFramePr>
          <p:cNvPr id="4301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1676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meiosis</a:t>
            </a:r>
            <a:endParaRPr lang="en-US" sz="4000" dirty="0"/>
          </a:p>
        </p:txBody>
      </p:sp>
      <p:pic>
        <p:nvPicPr>
          <p:cNvPr id="4302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76" y="1999565"/>
            <a:ext cx="25812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answer*  from H3</a:t>
            </a:r>
          </a:p>
        </p:txBody>
      </p:sp>
      <p:graphicFrame>
        <p:nvGraphicFramePr>
          <p:cNvPr id="1638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21336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reason to use a pedigree</a:t>
            </a:r>
            <a:endParaRPr lang="en-US" sz="4000" dirty="0"/>
          </a:p>
        </p:txBody>
      </p:sp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Question from H3</a:t>
            </a:r>
          </a:p>
        </p:txBody>
      </p:sp>
      <p:graphicFrame>
        <p:nvGraphicFramePr>
          <p:cNvPr id="44037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3600" y="16764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Trace the inheritance of traits in human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Question from H1</a:t>
            </a:r>
          </a:p>
        </p:txBody>
      </p:sp>
      <p:graphicFrame>
        <p:nvGraphicFramePr>
          <p:cNvPr id="3072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3810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Deoxyribonucleic acid</a:t>
            </a:r>
            <a:endParaRPr lang="en-US" sz="4400" dirty="0"/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4841"/>
            <a:ext cx="5976937" cy="205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answer*  from H3</a:t>
            </a:r>
          </a:p>
        </p:txBody>
      </p:sp>
      <p:graphicFrame>
        <p:nvGraphicFramePr>
          <p:cNvPr id="1741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1708615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chromosomes in a human cell</a:t>
            </a:r>
            <a:endParaRPr lang="en-US" sz="4000" dirty="0"/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97" y="3657600"/>
            <a:ext cx="4647406" cy="27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Question from H3</a:t>
            </a:r>
          </a:p>
        </p:txBody>
      </p:sp>
      <p:graphicFrame>
        <p:nvGraphicFramePr>
          <p:cNvPr id="4506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8153" y="1524000"/>
            <a:ext cx="426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46 </a:t>
            </a:r>
            <a:r>
              <a:rPr lang="en-US" sz="3600" dirty="0" smtClean="0"/>
              <a:t>chromosomes   which is also 23 pairs</a:t>
            </a:r>
            <a:endParaRPr lang="en-US" sz="3600" dirty="0"/>
          </a:p>
        </p:txBody>
      </p:sp>
      <p:pic>
        <p:nvPicPr>
          <p:cNvPr id="4507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15" y="3352800"/>
            <a:ext cx="4059238" cy="32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answer*  from H4</a:t>
            </a:r>
          </a:p>
        </p:txBody>
      </p:sp>
      <p:graphicFrame>
        <p:nvGraphicFramePr>
          <p:cNvPr id="18437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2595265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study of heredity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Question from H4</a:t>
            </a:r>
          </a:p>
        </p:txBody>
      </p:sp>
      <p:graphicFrame>
        <p:nvGraphicFramePr>
          <p:cNvPr id="4608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2590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genetics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answer*  from H4</a:t>
            </a:r>
          </a:p>
        </p:txBody>
      </p:sp>
      <p:graphicFrame>
        <p:nvGraphicFramePr>
          <p:cNvPr id="1946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1725118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Name the scientist who cross pollinated plants  in the study of genetics</a:t>
            </a:r>
            <a:endParaRPr lang="en-US" sz="4000" dirty="0"/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30670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Question from H4</a:t>
            </a:r>
          </a:p>
        </p:txBody>
      </p:sp>
      <p:graphicFrame>
        <p:nvGraphicFramePr>
          <p:cNvPr id="4813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1905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Gregor</a:t>
            </a:r>
            <a:r>
              <a:rPr lang="en-US" sz="4000" dirty="0" smtClean="0"/>
              <a:t> Mendel father of genetics</a:t>
            </a:r>
            <a:endParaRPr lang="en-US" sz="4000" dirty="0"/>
          </a:p>
        </p:txBody>
      </p:sp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50924"/>
            <a:ext cx="3959806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answer*  from H4</a:t>
            </a:r>
          </a:p>
        </p:txBody>
      </p:sp>
      <p:graphicFrame>
        <p:nvGraphicFramePr>
          <p:cNvPr id="2150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22860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Human sex cells eggs or sperm have how many chromosomes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Question from H4</a:t>
            </a:r>
          </a:p>
        </p:txBody>
      </p:sp>
      <p:graphicFrame>
        <p:nvGraphicFramePr>
          <p:cNvPr id="5018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6800" y="30480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23 which is </a:t>
            </a:r>
            <a:r>
              <a:rPr lang="en-US" sz="4000" dirty="0"/>
              <a:t> </a:t>
            </a:r>
            <a:r>
              <a:rPr lang="en-US" sz="4000" dirty="0" smtClean="0"/>
              <a:t>½ the normal amount  of regular  chromosomes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answer*  from H4</a:t>
            </a:r>
          </a:p>
        </p:txBody>
      </p:sp>
      <p:graphicFrame>
        <p:nvGraphicFramePr>
          <p:cNvPr id="2253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0574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Chromosomes are paired in the human  cells so the  46  chromosomes become how many pairs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Question from H4</a:t>
            </a:r>
          </a:p>
        </p:txBody>
      </p:sp>
      <p:graphicFrame>
        <p:nvGraphicFramePr>
          <p:cNvPr id="5120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6800" y="2057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23 pairs of chromosomes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answer*  from H1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1846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 dirty="0" smtClean="0"/>
          </a:p>
          <a:p>
            <a:endParaRPr lang="en-US" sz="3600" dirty="0"/>
          </a:p>
        </p:txBody>
      </p:sp>
      <p:graphicFrame>
        <p:nvGraphicFramePr>
          <p:cNvPr id="410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2286000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does homozygous mean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answer*  from H5</a:t>
            </a:r>
          </a:p>
        </p:txBody>
      </p:sp>
      <p:graphicFrame>
        <p:nvGraphicFramePr>
          <p:cNvPr id="23557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15240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During DNA replication the strand produced is </a:t>
            </a:r>
            <a:r>
              <a:rPr lang="en-US" sz="4000" dirty="0"/>
              <a:t> </a:t>
            </a:r>
            <a:r>
              <a:rPr lang="en-US" sz="4000" dirty="0" smtClean="0"/>
              <a:t>___________   to the original strand </a:t>
            </a:r>
            <a:endParaRPr lang="en-US" sz="4000" dirty="0"/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590800" cy="31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Question from H5</a:t>
            </a:r>
          </a:p>
        </p:txBody>
      </p:sp>
      <p:graphicFrame>
        <p:nvGraphicFramePr>
          <p:cNvPr id="5222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23622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Identical to the original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answer*  from H5</a:t>
            </a:r>
          </a:p>
        </p:txBody>
      </p:sp>
      <p:graphicFrame>
        <p:nvGraphicFramePr>
          <p:cNvPr id="2560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2590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does heterozygous mean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Question from H5</a:t>
            </a:r>
          </a:p>
        </p:txBody>
      </p:sp>
      <p:graphicFrame>
        <p:nvGraphicFramePr>
          <p:cNvPr id="5325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2438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Having 2 different alleles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answer*  from H5</a:t>
            </a:r>
          </a:p>
        </p:txBody>
      </p:sp>
      <p:graphicFrame>
        <p:nvGraphicFramePr>
          <p:cNvPr id="2662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6800" y="2057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List a purebred  genotype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Question from H5</a:t>
            </a:r>
          </a:p>
        </p:txBody>
      </p:sp>
      <p:graphicFrame>
        <p:nvGraphicFramePr>
          <p:cNvPr id="54277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3200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2438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 which is also called homozygous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answer*  from H5</a:t>
            </a:r>
          </a:p>
        </p:txBody>
      </p:sp>
      <p:graphicFrame>
        <p:nvGraphicFramePr>
          <p:cNvPr id="2765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2895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List a genotype  with both alleles dominant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Question from H5</a:t>
            </a:r>
          </a:p>
        </p:txBody>
      </p:sp>
      <p:graphicFrame>
        <p:nvGraphicFramePr>
          <p:cNvPr id="5530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2971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FF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answer*  from H5</a:t>
            </a:r>
          </a:p>
        </p:txBody>
      </p:sp>
      <p:graphicFrame>
        <p:nvGraphicFramePr>
          <p:cNvPr id="28677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2286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Definition of dominant allele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Question from H5</a:t>
            </a:r>
          </a:p>
        </p:txBody>
      </p:sp>
      <p:graphicFrame>
        <p:nvGraphicFramePr>
          <p:cNvPr id="5632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3200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0574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Dominant alleles</a:t>
            </a:r>
            <a:r>
              <a:rPr lang="en-US" sz="4000" dirty="0"/>
              <a:t> are a type of gene that masks the expression of a recessive allele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Question from H1</a:t>
            </a:r>
          </a:p>
        </p:txBody>
      </p:sp>
      <p:graphicFrame>
        <p:nvGraphicFramePr>
          <p:cNvPr id="3174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21336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Having two of the same or 2 alike alleles </a:t>
            </a:r>
          </a:p>
          <a:p>
            <a:r>
              <a:rPr lang="en-US" sz="4000" dirty="0" smtClean="0"/>
              <a:t>For the trait</a:t>
            </a:r>
            <a:endParaRPr lang="en-US" sz="4000" dirty="0"/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92" y="4043861"/>
            <a:ext cx="198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genotype is generation I parents if the trait  for a disease is recessive “a”</a:t>
            </a:r>
            <a:endParaRPr lang="en-US" sz="3600" dirty="0"/>
          </a:p>
        </p:txBody>
      </p:sp>
      <p:pic>
        <p:nvPicPr>
          <p:cNvPr id="3" name="Picture 2" descr="http://t3.gstatic.com/images?q=tbn:ANd9GcQCDMIeEhIrGJ5z2SxNXwBkEyscU2yLbW1foX3JYaW5wWYxpjAQ:upload.wikimedia.org/wikipedia/commons/d/d4/Pedigree-chart-exampl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89530"/>
            <a:ext cx="5105400" cy="3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Both  Aa   parents offspring show recessive and dominant in the pedigree They could not have a recessive child unless both heterozygous if even one parent was AA all the children would be  heterozygous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Draw a pedigree for the following  father has trait of dimples  mom does not have dimples they have 3 children 1 boy with dimples and 2 daughters without dimples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hybrid</a:t>
            </a:r>
            <a:br>
              <a:rPr lang="en-US" dirty="0" smtClean="0"/>
            </a:br>
            <a:r>
              <a:rPr lang="en-US" dirty="0" smtClean="0"/>
              <a:t>also called heterozygous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organism having 2 different alleles for a trait from a 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Final Jeopardy</a:t>
            </a:r>
            <a:endParaRPr lang="en-US" dirty="0"/>
          </a:p>
        </p:txBody>
      </p:sp>
      <p:pic>
        <p:nvPicPr>
          <p:cNvPr id="59396" name="final_Q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59400" name="Object 8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Clip" r:id="rId6" imgW="4268709" imgH="3468986" progId="">
                  <p:embed/>
                </p:oleObj>
              </mc:Choice>
              <mc:Fallback>
                <p:oleObj name="Clip" r:id="rId6" imgW="4268709" imgH="3468986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213360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Make a punnett square for dad brown eyes B b</a:t>
            </a:r>
          </a:p>
          <a:p>
            <a:r>
              <a:rPr lang="en-US" sz="4000" dirty="0" smtClean="0"/>
              <a:t>And mom blue eyes bb</a:t>
            </a:r>
          </a:p>
          <a:p>
            <a:r>
              <a:rPr lang="en-US" sz="4000" dirty="0" smtClean="0"/>
              <a:t>List genotypes and percentages  for each genotype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Final Jeopardy Answer</a:t>
            </a:r>
            <a:endParaRPr lang="en-US" dirty="0"/>
          </a:p>
        </p:txBody>
      </p:sp>
      <p:graphicFrame>
        <p:nvGraphicFramePr>
          <p:cNvPr id="60421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28748"/>
              </p:ext>
            </p:extLst>
          </p:nvPr>
        </p:nvGraphicFramePr>
        <p:xfrm>
          <a:off x="1524000" y="2209800"/>
          <a:ext cx="6096000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/>
                </a:tc>
              </a:tr>
              <a:tr h="904240">
                <a:tc>
                  <a:txBody>
                    <a:bodyPr/>
                    <a:lstStyle/>
                    <a:p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1752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                                       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14265"/>
            <a:ext cx="350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80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 bb   50% Bb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answer*  from H1</a:t>
            </a:r>
          </a:p>
        </p:txBody>
      </p:sp>
      <p:graphicFrame>
        <p:nvGraphicFramePr>
          <p:cNvPr id="5125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2057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phenotype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Question from H1</a:t>
            </a:r>
          </a:p>
        </p:txBody>
      </p:sp>
      <p:graphicFrame>
        <p:nvGraphicFramePr>
          <p:cNvPr id="32773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17526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 organism appearance  written in words</a:t>
            </a:r>
            <a:endParaRPr lang="en-US" sz="4000" dirty="0"/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7391"/>
            <a:ext cx="3048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answer*  from H1</a:t>
            </a:r>
          </a:p>
        </p:txBody>
      </p:sp>
      <p:graphicFrame>
        <p:nvGraphicFramePr>
          <p:cNvPr id="614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514600" y="2438400"/>
            <a:ext cx="4302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What is a karyotype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Question from H1</a:t>
            </a:r>
          </a:p>
        </p:txBody>
      </p:sp>
      <p:graphicFrame>
        <p:nvGraphicFramePr>
          <p:cNvPr id="33797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162800" y="5546725"/>
          <a:ext cx="16017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Clip" r:id="rId4" imgW="4268709" imgH="3468986" progId="">
                  <p:embed/>
                </p:oleObj>
              </mc:Choice>
              <mc:Fallback>
                <p:oleObj name="Clip" r:id="rId4" imgW="4268709" imgH="346898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46725"/>
                        <a:ext cx="1601788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1771471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picture of the chromosomes in the </a:t>
            </a:r>
            <a:r>
              <a:rPr lang="en-US" sz="3600" dirty="0" smtClean="0"/>
              <a:t>cell </a:t>
            </a:r>
            <a:r>
              <a:rPr lang="en-US" sz="3600" dirty="0"/>
              <a:t>arranged in pairs </a:t>
            </a:r>
          </a:p>
        </p:txBody>
      </p:sp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83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opardyheredity">
  <a:themeElements>
    <a:clrScheme name="Jeopardy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Jeopard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Jeopardy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opardy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opardy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opardy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opardy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opardy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Jeopardyheredity</Template>
  <TotalTime>985</TotalTime>
  <Words>756</Words>
  <Application>Microsoft Office PowerPoint</Application>
  <PresentationFormat>On-screen Show (4:3)</PresentationFormat>
  <Paragraphs>147</Paragraphs>
  <Slides>56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Times New Roman</vt:lpstr>
      <vt:lpstr>Jeopardyheredity</vt:lpstr>
      <vt:lpstr>Document</vt:lpstr>
      <vt:lpstr>Clip</vt:lpstr>
      <vt:lpstr>Jeopardy</vt:lpstr>
      <vt:lpstr>$100 answer*  from H1</vt:lpstr>
      <vt:lpstr>$100 Question from H1</vt:lpstr>
      <vt:lpstr>$200 answer*  from H1</vt:lpstr>
      <vt:lpstr>$200 Question from H1</vt:lpstr>
      <vt:lpstr>$300 answer*  from H1</vt:lpstr>
      <vt:lpstr>$300 Question from H1</vt:lpstr>
      <vt:lpstr>$400 answer*  from H1</vt:lpstr>
      <vt:lpstr>$400 Question from H1</vt:lpstr>
      <vt:lpstr>$500 answer*  from H1</vt:lpstr>
      <vt:lpstr>$500 Question from H1</vt:lpstr>
      <vt:lpstr>$100 answer*  from H2</vt:lpstr>
      <vt:lpstr>$100 Question from H2</vt:lpstr>
      <vt:lpstr>$200 answer*  from H2</vt:lpstr>
      <vt:lpstr>$200 Question from H2</vt:lpstr>
      <vt:lpstr>$300 answer*  from H2</vt:lpstr>
      <vt:lpstr>$300 Question from H2</vt:lpstr>
      <vt:lpstr>$400 answer*  from H2</vt:lpstr>
      <vt:lpstr>$400 Question from H2</vt:lpstr>
      <vt:lpstr>$500 answer*  from H2</vt:lpstr>
      <vt:lpstr>$500 Question from H2</vt:lpstr>
      <vt:lpstr>$100 answer*  from H3</vt:lpstr>
      <vt:lpstr>$100 Question from H3</vt:lpstr>
      <vt:lpstr>$200 answer*  from H3</vt:lpstr>
      <vt:lpstr>$200 Question from H3</vt:lpstr>
      <vt:lpstr>$300 answer*  from H3</vt:lpstr>
      <vt:lpstr>$300 Question from H3</vt:lpstr>
      <vt:lpstr>$400 answer*  from H3</vt:lpstr>
      <vt:lpstr>$400 Question from H3</vt:lpstr>
      <vt:lpstr>$500 answer*  from H3</vt:lpstr>
      <vt:lpstr>$500 Question from H3</vt:lpstr>
      <vt:lpstr>$100 answer*  from H4</vt:lpstr>
      <vt:lpstr>$100 Question from H4</vt:lpstr>
      <vt:lpstr>$200 answer*  from H4</vt:lpstr>
      <vt:lpstr>$200 Question from H4</vt:lpstr>
      <vt:lpstr>$400 answer*  from H4</vt:lpstr>
      <vt:lpstr>$400 Question from H4</vt:lpstr>
      <vt:lpstr>$500 answer*  from H4</vt:lpstr>
      <vt:lpstr>$500 Question from H4</vt:lpstr>
      <vt:lpstr>$100 answer*  from H5</vt:lpstr>
      <vt:lpstr>$100 Question from H5</vt:lpstr>
      <vt:lpstr>$200 answer*  from H5</vt:lpstr>
      <vt:lpstr>$200 Question from H5</vt:lpstr>
      <vt:lpstr>$300 answer*  from H5</vt:lpstr>
      <vt:lpstr>$300 Question from H5</vt:lpstr>
      <vt:lpstr>$400 answer*  from H5</vt:lpstr>
      <vt:lpstr>$400 Question from H5</vt:lpstr>
      <vt:lpstr>$500 answer*  from H5</vt:lpstr>
      <vt:lpstr>$500 Question from H5</vt:lpstr>
      <vt:lpstr>What genotype is generation I parents if the trait  for a disease is recessive “a”</vt:lpstr>
      <vt:lpstr> </vt:lpstr>
      <vt:lpstr>     Draw a pedigree for the following  father has trait of dimples  mom does not have dimples they have 3 children 1 boy with dimples and 2 daughters without dimples</vt:lpstr>
      <vt:lpstr>What is a hybrid also called heterozygous</vt:lpstr>
      <vt:lpstr>An organism having 2 different alleles for a trait from a parent</vt:lpstr>
      <vt:lpstr>Final Jeopardy</vt:lpstr>
      <vt:lpstr>Final Jeopardy Answer</vt:lpstr>
    </vt:vector>
  </TitlesOfParts>
  <Company>Paul J. Hagerty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Windows User</dc:creator>
  <cp:lastModifiedBy>Keene-krops, Natalie</cp:lastModifiedBy>
  <cp:revision>84</cp:revision>
  <cp:lastPrinted>2000-04-10T14:19:59Z</cp:lastPrinted>
  <dcterms:created xsi:type="dcterms:W3CDTF">2013-02-05T23:56:01Z</dcterms:created>
  <dcterms:modified xsi:type="dcterms:W3CDTF">2015-04-16T15:50:59Z</dcterms:modified>
</cp:coreProperties>
</file>