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58" r:id="rId16"/>
    <p:sldId id="259" r:id="rId17"/>
    <p:sldId id="271" r:id="rId18"/>
    <p:sldId id="260" r:id="rId19"/>
    <p:sldId id="257" r:id="rId20"/>
    <p:sldId id="262" r:id="rId21"/>
    <p:sldId id="26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0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80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1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1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8A8-4317-4D3A-967A-5532DF85CA8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9C4F67-554D-42FC-A62E-F81FB988B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rainpop.com/health/bodysystems/immunesyste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589199" cy="1280890"/>
          </a:xfrm>
        </p:spPr>
        <p:txBody>
          <a:bodyPr/>
          <a:lstStyle/>
          <a:p>
            <a:pPr algn="l"/>
            <a:r>
              <a:rPr lang="en-US" dirty="0" smtClean="0"/>
              <a:t>Happy Monday!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568" y="2300192"/>
            <a:ext cx="8679031" cy="4525963"/>
          </a:xfrm>
        </p:spPr>
        <p:txBody>
          <a:bodyPr>
            <a:normAutofit lnSpcReduction="10000"/>
          </a:bodyPr>
          <a:lstStyle/>
          <a:p>
            <a:r>
              <a:rPr lang="en-US" sz="4000" u="sng" dirty="0" err="1" smtClean="0"/>
              <a:t>Bellwork</a:t>
            </a:r>
            <a:r>
              <a:rPr lang="en-US" sz="4000" u="sng" dirty="0" smtClean="0"/>
              <a:t>:</a:t>
            </a:r>
          </a:p>
          <a:p>
            <a:pPr lvl="1"/>
            <a:r>
              <a:rPr lang="en-US" sz="3600" dirty="0" smtClean="0"/>
              <a:t>Find your new seat!</a:t>
            </a:r>
          </a:p>
          <a:p>
            <a:pPr lvl="1"/>
            <a:r>
              <a:rPr lang="en-US" sz="3600" dirty="0" smtClean="0"/>
              <a:t>Ask your new shoulder partner what they think causes acne. Write their hypothesis in your notes.</a:t>
            </a:r>
          </a:p>
          <a:p>
            <a:pPr lvl="1"/>
            <a:r>
              <a:rPr lang="en-US" sz="3600" dirty="0" smtClean="0"/>
              <a:t>Now, read page 244 and complete the My Planet Diary on that page.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21" y="0"/>
            <a:ext cx="422777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46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grows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591985" cy="377762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US" sz="2800" dirty="0"/>
              <a:t>Cool, well-lit environments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US" sz="2800" dirty="0"/>
              <a:t>Cool, dark environments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US" sz="2800" dirty="0" smtClean="0"/>
              <a:t>Warm well-lit environments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US" sz="2800" dirty="0" smtClean="0"/>
              <a:t>Warm, dark environments</a:t>
            </a:r>
          </a:p>
        </p:txBody>
      </p:sp>
    </p:spTree>
    <p:extLst>
      <p:ext uri="{BB962C8B-B14F-4D97-AF65-F5344CB8AC3E}">
        <p14:creationId xmlns:p14="http://schemas.microsoft.com/office/powerpoint/2010/main" val="32923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tick is an animal that attaches to a host and feeds off the hosts blood, this harms the host.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696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What is this?</a:t>
            </a:r>
          </a:p>
          <a:p>
            <a:endParaRPr lang="en-US" dirty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000" dirty="0" smtClean="0"/>
              <a:t>Virus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000" dirty="0" smtClean="0"/>
              <a:t>Bacteria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000" dirty="0" err="1" smtClean="0"/>
              <a:t>Protist</a:t>
            </a:r>
            <a:endParaRPr lang="en-US" sz="3000" dirty="0" smtClean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000" dirty="0" smtClean="0"/>
              <a:t>Fungi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000" dirty="0" smtClean="0"/>
              <a:t>Parasite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2817067" cy="2817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41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Line of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399" y="2157178"/>
            <a:ext cx="4454147" cy="4532503"/>
          </a:xfrm>
        </p:spPr>
        <p:txBody>
          <a:bodyPr>
            <a:normAutofit fontScale="92500"/>
          </a:bodyPr>
          <a:lstStyle/>
          <a:p>
            <a:r>
              <a:rPr lang="en-US" sz="3300" dirty="0" smtClean="0"/>
              <a:t>Surface of  your Skin</a:t>
            </a:r>
          </a:p>
          <a:p>
            <a:r>
              <a:rPr lang="en-US" sz="3300" u="sng" dirty="0" smtClean="0"/>
              <a:t>Breathing passages</a:t>
            </a:r>
          </a:p>
          <a:p>
            <a:r>
              <a:rPr lang="en-US" sz="3300" dirty="0" smtClean="0"/>
              <a:t>Mouth and stomach act as barriers which trap and kill most pathogens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6146" name="Picture 2" descr="http://3.bp.blogspot.com/_ccQ5wrB2NxY/TA2nh68gOfI/AAAAAAAAAVA/fK3v4gQrrpw/s1600/nose+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4089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 of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72210"/>
            <a:ext cx="4911347" cy="3767397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Inflammatory</a:t>
            </a:r>
            <a:r>
              <a:rPr lang="en-US" sz="3600" dirty="0" smtClean="0"/>
              <a:t> Response</a:t>
            </a:r>
          </a:p>
          <a:p>
            <a:endParaRPr lang="en-US" sz="3600" dirty="0" smtClean="0"/>
          </a:p>
          <a:p>
            <a:r>
              <a:rPr lang="en-US" sz="3600" dirty="0" smtClean="0"/>
              <a:t> Fluid and White blood cells come from blood vessels and fight against pathogens.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http://upload.wikimedia.org/wikipedia/commons/thumb/1/1d/Wintertenen.jpg/250px-Winterte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228" y="335280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687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37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Line of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8006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Immune response</a:t>
            </a:r>
          </a:p>
          <a:p>
            <a:r>
              <a:rPr lang="en-US" sz="4000" dirty="0" smtClean="0"/>
              <a:t>Immune cells in the blood and tissue react to each kind of pathogen</a:t>
            </a:r>
          </a:p>
        </p:txBody>
      </p:sp>
      <p:pic>
        <p:nvPicPr>
          <p:cNvPr id="4100" name="Picture 4" descr="http://candidaabrahamson.files.wordpress.com/2012/03/killer20t-ce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1" y="2299505"/>
            <a:ext cx="3657600" cy="30216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Killer T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05173"/>
            <a:ext cx="8166041" cy="503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90" y="1375405"/>
            <a:ext cx="4682747" cy="376739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Active</a:t>
            </a:r>
            <a:r>
              <a:rPr lang="en-US" sz="2800" dirty="0" smtClean="0"/>
              <a:t>-your bodies immune system produces antibodies</a:t>
            </a:r>
          </a:p>
          <a:p>
            <a:r>
              <a:rPr lang="en-US" sz="2800" dirty="0" smtClean="0"/>
              <a:t>Chicken pox</a:t>
            </a:r>
          </a:p>
          <a:p>
            <a:r>
              <a:rPr lang="en-US" sz="2800" u="sng" dirty="0" smtClean="0"/>
              <a:t>Vaccine</a:t>
            </a:r>
            <a:r>
              <a:rPr lang="en-US" sz="2800" dirty="0" smtClean="0"/>
              <a:t>-weakened form of the virus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710" y="1524000"/>
            <a:ext cx="4213689" cy="438010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Passive</a:t>
            </a:r>
            <a:r>
              <a:rPr lang="en-US" sz="2400" dirty="0" smtClean="0"/>
              <a:t> -antibodies come from another source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Rabies</a:t>
            </a:r>
          </a:p>
          <a:p>
            <a:r>
              <a:rPr lang="en-US" sz="2400" dirty="0" smtClean="0"/>
              <a:t>Antibodies given to a person</a:t>
            </a:r>
          </a:p>
        </p:txBody>
      </p:sp>
      <p:pic>
        <p:nvPicPr>
          <p:cNvPr id="2050" name="Picture 2" descr="http://www.skinturgor.com/images/images_gallery/chicken_pox_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81501"/>
            <a:ext cx="23241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assets2.scripps.org/encyclopedia/graphics/images/en/17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81502"/>
            <a:ext cx="38100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vs. noninfectious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199"/>
            <a:ext cx="4454147" cy="376739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Infectious</a:t>
            </a:r>
          </a:p>
          <a:p>
            <a:pPr lvl="1"/>
            <a:r>
              <a:rPr lang="en-US" sz="3800" dirty="0" smtClean="0"/>
              <a:t>Virus, bacteria, </a:t>
            </a:r>
            <a:r>
              <a:rPr lang="en-US" sz="3800" dirty="0" err="1" smtClean="0"/>
              <a:t>protist</a:t>
            </a:r>
            <a:r>
              <a:rPr lang="en-US" sz="3800" dirty="0" smtClean="0"/>
              <a:t>, fungi, </a:t>
            </a:r>
            <a:r>
              <a:rPr lang="en-US" sz="3800" u="sng" dirty="0" smtClean="0"/>
              <a:t>parasites</a:t>
            </a:r>
            <a:r>
              <a:rPr lang="en-US" sz="3800" dirty="0" smtClean="0"/>
              <a:t>, etc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724401" cy="376739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Noninfectious</a:t>
            </a:r>
          </a:p>
          <a:p>
            <a:pPr lvl="1"/>
            <a:r>
              <a:rPr lang="en-US" sz="3400" dirty="0" smtClean="0"/>
              <a:t>Not caused by pathogens</a:t>
            </a:r>
          </a:p>
          <a:p>
            <a:pPr lvl="1"/>
            <a:r>
              <a:rPr lang="en-US" sz="3400" u="sng" dirty="0" smtClean="0"/>
              <a:t>Inherited</a:t>
            </a:r>
            <a:r>
              <a:rPr lang="en-US" sz="3400" dirty="0" smtClean="0"/>
              <a:t> from </a:t>
            </a:r>
            <a:r>
              <a:rPr lang="en-US" sz="3400" dirty="0" smtClean="0"/>
              <a:t>parents or environment</a:t>
            </a:r>
            <a:endParaRPr lang="en-US" sz="3400" dirty="0" smtClean="0"/>
          </a:p>
          <a:p>
            <a:pPr lvl="1"/>
            <a:r>
              <a:rPr lang="en-US" sz="3400" dirty="0" smtClean="0"/>
              <a:t>Allergies, asthma, </a:t>
            </a:r>
            <a:r>
              <a:rPr lang="en-US" sz="3400" dirty="0" smtClean="0"/>
              <a:t>diabetes, cancer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60198"/>
            <a:ext cx="6589199" cy="1280890"/>
          </a:xfrm>
        </p:spPr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3657600"/>
            <a:ext cx="6591985" cy="3777622"/>
          </a:xfrm>
        </p:spPr>
        <p:txBody>
          <a:bodyPr anchor="b"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://www.brainpop.com/health/bodysystems/immunesystem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5838483" cy="435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99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diseases?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72400"/>
            <a:ext cx="457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3429000" cy="1981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1447800"/>
            <a:ext cx="3505200" cy="1981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810000"/>
            <a:ext cx="3429000" cy="2133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3810000"/>
            <a:ext cx="3505200" cy="2133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4267200" y="2438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77200" y="2438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2438400"/>
            <a:ext cx="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200" y="3581400"/>
            <a:ext cx="784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3581400"/>
            <a:ext cx="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1"/>
          </p:cNvCxnSpPr>
          <p:nvPr/>
        </p:nvCxnSpPr>
        <p:spPr>
          <a:xfrm>
            <a:off x="457200" y="4876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00600" y="4572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8200" y="1447800"/>
            <a:ext cx="3429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Ancient Times 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Evil spirits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Foul-smelling air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Imbalance of body fluids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724400" y="1422568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1860’s</a:t>
            </a:r>
          </a:p>
          <a:p>
            <a:r>
              <a:rPr lang="en-US" b="1" dirty="0" smtClean="0"/>
              <a:t>Louis Pasteur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Microorganisms caused diseases experiment with silk worms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38100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u="sng" dirty="0" smtClean="0"/>
              <a:t>1880’s</a:t>
            </a:r>
          </a:p>
          <a:p>
            <a:r>
              <a:rPr lang="en-US" b="1" dirty="0" smtClean="0"/>
              <a:t>Joseph Lister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Microorganisms caused diseases that followed surgeries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400" y="3810000"/>
            <a:ext cx="35052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 organisms cause each disease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organisms that cause disease are pathogens</a:t>
            </a:r>
            <a:endParaRPr lang="en-US" sz="2400" dirty="0"/>
          </a:p>
        </p:txBody>
      </p:sp>
      <p:cxnSp>
        <p:nvCxnSpPr>
          <p:cNvPr id="49" name="Straight Connector 48"/>
          <p:cNvCxnSpPr>
            <a:stCxn id="45" idx="3"/>
            <a:endCxn id="7" idx="1"/>
          </p:cNvCxnSpPr>
          <p:nvPr/>
        </p:nvCxnSpPr>
        <p:spPr>
          <a:xfrm>
            <a:off x="4267200" y="4687163"/>
            <a:ext cx="457200" cy="1896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" idx="1"/>
          </p:cNvCxnSpPr>
          <p:nvPr/>
        </p:nvCxnSpPr>
        <p:spPr>
          <a:xfrm flipV="1">
            <a:off x="4267200" y="4876800"/>
            <a:ext cx="4572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88" y="344587"/>
            <a:ext cx="6589200" cy="128089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  <a:cs typeface="Aharoni" panose="02010803020104030203" pitchFamily="2" charset="-79"/>
              </a:rPr>
              <a:t>Viruses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30167"/>
            <a:ext cx="4149347" cy="3767397"/>
          </a:xfrm>
        </p:spPr>
        <p:txBody>
          <a:bodyPr>
            <a:noAutofit/>
          </a:bodyPr>
          <a:lstStyle/>
          <a:p>
            <a:r>
              <a:rPr lang="en-US" sz="4300" dirty="0" smtClean="0"/>
              <a:t>Reproduce in cells</a:t>
            </a:r>
          </a:p>
          <a:p>
            <a:r>
              <a:rPr lang="en-US" sz="4300" dirty="0" smtClean="0"/>
              <a:t>Non-living</a:t>
            </a:r>
          </a:p>
          <a:p>
            <a:r>
              <a:rPr lang="en-US" sz="4300" dirty="0" smtClean="0"/>
              <a:t>Much smaller than bacteria</a:t>
            </a:r>
          </a:p>
          <a:p>
            <a:r>
              <a:rPr lang="en-US" sz="4300" dirty="0" smtClean="0"/>
              <a:t>Example: Flu, cold, HIV</a:t>
            </a:r>
            <a:endParaRPr lang="en-US" sz="4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ANd9GcRaSJVafsPz1XmbM02FZRCUy9__9JmSq_cRRdxwKwuzqX6Zwxsd:www.ucmp.berkeley.edu/alllife/vi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226" y="1295262"/>
            <a:ext cx="3681253" cy="508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854" y="304800"/>
            <a:ext cx="6589200" cy="128089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Bacteria</a:t>
            </a:r>
            <a:endParaRPr lang="en-US" sz="8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525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Unicellular</a:t>
            </a:r>
          </a:p>
          <a:p>
            <a:r>
              <a:rPr lang="en-US" sz="4000" dirty="0" smtClean="0"/>
              <a:t>Damage cells with toxins</a:t>
            </a:r>
          </a:p>
          <a:p>
            <a:r>
              <a:rPr lang="en-US" sz="4000" dirty="0" smtClean="0"/>
              <a:t>Example: Strep-throat, tetanus, ear infection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2530" name="Picture 2" descr="http://t2.gstatic.com/images?q=tbn:ANd9GcRBX40QJQIkcTnQvdG2eRPqwQ6i8uN1w57e7v33t9Ccl1DT8_K5:us.123rf.com/400wm/400/400/eraxion/eraxion0912/eraxion091200062/6003176-close-up-of-streptococcus-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069235" cy="4328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200" y="381000"/>
            <a:ext cx="6589200" cy="128089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Protists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645" y="1371600"/>
            <a:ext cx="4267200" cy="3429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Unicellular</a:t>
            </a:r>
          </a:p>
          <a:p>
            <a:r>
              <a:rPr lang="en-US" sz="3600" dirty="0" smtClean="0"/>
              <a:t>Larger than a bacterium</a:t>
            </a:r>
          </a:p>
          <a:p>
            <a:r>
              <a:rPr lang="en-US" sz="3600" dirty="0" smtClean="0"/>
              <a:t>Causes diseases common in tropical areas</a:t>
            </a:r>
          </a:p>
          <a:p>
            <a:r>
              <a:rPr lang="en-US" sz="3600" dirty="0" smtClean="0"/>
              <a:t>Example: malaria</a:t>
            </a:r>
            <a:endParaRPr lang="en-US" sz="3600" dirty="0"/>
          </a:p>
        </p:txBody>
      </p:sp>
      <p:pic>
        <p:nvPicPr>
          <p:cNvPr id="23556" name="Picture 4" descr="http://t0.gstatic.com/images?q=tbn:ANd9GcSSWhD0xwMoJ7R78OzeEXK12gzJDvo1B6yjyvO8gkSCZ0_gZ_836w:www.mlms.loganschools.org/~lduren/PROTIST%2520INTERNET%2520LESSON/paramec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979240" cy="259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9" y="212973"/>
            <a:ext cx="6589200" cy="128089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Fungi</a:t>
            </a:r>
            <a:endParaRPr lang="en-US" sz="7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9800" y="1275928"/>
            <a:ext cx="3828000" cy="3791503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Uni</a:t>
            </a:r>
            <a:r>
              <a:rPr lang="en-US" sz="4000" dirty="0" smtClean="0"/>
              <a:t>- </a:t>
            </a:r>
            <a:r>
              <a:rPr lang="en-US" sz="4000" dirty="0"/>
              <a:t>or </a:t>
            </a:r>
            <a:r>
              <a:rPr lang="en-US" sz="4000" dirty="0" smtClean="0"/>
              <a:t>multi-cellular</a:t>
            </a:r>
            <a:endParaRPr lang="en-US" sz="4000" dirty="0"/>
          </a:p>
          <a:p>
            <a:r>
              <a:rPr lang="en-US" sz="4000" dirty="0" smtClean="0"/>
              <a:t>Grow in warm, dark areas</a:t>
            </a:r>
          </a:p>
          <a:p>
            <a:r>
              <a:rPr lang="en-US" sz="4000" dirty="0" smtClean="0"/>
              <a:t>Example: athletes foot, ring worm</a:t>
            </a:r>
            <a:endParaRPr lang="en-US" sz="4000" dirty="0"/>
          </a:p>
        </p:txBody>
      </p:sp>
      <p:pic>
        <p:nvPicPr>
          <p:cNvPr id="24578" name="Picture 2" descr="http://www.doomandbloom.net/wp-content/uploads/2012/02/shutterstock_37597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84050"/>
            <a:ext cx="4201509" cy="27898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70" y="457200"/>
            <a:ext cx="6589200" cy="128089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anose="03060402040406080204" pitchFamily="66" charset="0"/>
              </a:rPr>
              <a:t>Parasites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2790" y="1905000"/>
            <a:ext cx="3715010" cy="310570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Uni</a:t>
            </a:r>
            <a:r>
              <a:rPr lang="en-US" sz="3600" dirty="0" smtClean="0"/>
              <a:t>- </a:t>
            </a:r>
            <a:r>
              <a:rPr lang="en-US" sz="3600" dirty="0"/>
              <a:t>or multi </a:t>
            </a:r>
            <a:r>
              <a:rPr lang="en-US" sz="3600" dirty="0" smtClean="0"/>
              <a:t>cellular</a:t>
            </a:r>
            <a:endParaRPr lang="en-US" sz="3600" dirty="0"/>
          </a:p>
          <a:p>
            <a:r>
              <a:rPr lang="en-US" sz="3600" dirty="0" smtClean="0"/>
              <a:t>Live in or on host and cause it harm</a:t>
            </a:r>
          </a:p>
          <a:p>
            <a:r>
              <a:rPr lang="en-US" sz="3600" dirty="0" smtClean="0"/>
              <a:t>Example: Tape worm, tick</a:t>
            </a:r>
            <a:endParaRPr lang="en-US" sz="3600" dirty="0"/>
          </a:p>
        </p:txBody>
      </p:sp>
      <p:pic>
        <p:nvPicPr>
          <p:cNvPr id="25602" name="Picture 2" descr="http://t0.gstatic.com/images?q=tbn:ANd9GcTn2sx_klrPgLssIESgsQZ6Bp2dc9g0tuxSz-SXY6jBRWh9k9roJw:www.tapewormeggs.com/tape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429670" cy="2667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589199" cy="1280890"/>
          </a:xfrm>
        </p:spPr>
        <p:txBody>
          <a:bodyPr/>
          <a:lstStyle/>
          <a:p>
            <a:r>
              <a:rPr lang="en-US" dirty="0" smtClean="0"/>
              <a:t>Bacteria harm your body by: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553033"/>
            <a:ext cx="6591985" cy="37776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/>
              <a:t>Living on or inside you and causing harm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/>
              <a:t>Damaging cells with toxins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/>
              <a:t>Reproducing inside healthy cells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/>
              <a:t>Bacteria does not harm your body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8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type of pathogen is not actually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Virus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Bacteria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200" dirty="0" err="1" smtClean="0"/>
              <a:t>Protist</a:t>
            </a:r>
            <a:endParaRPr lang="en-US" sz="3200" dirty="0" smtClean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Fungi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Parasite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68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11E6E-5055-431E-8BFC-A4DDF85A0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6CBCD5-B432-4B69-AD08-5AEAB76BE35A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417BA4-BE5F-4A04-A7B5-44EB695BF8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465</TotalTime>
  <Words>395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Aharoni</vt:lpstr>
      <vt:lpstr>Arial</vt:lpstr>
      <vt:lpstr>Century Gothic</vt:lpstr>
      <vt:lpstr>Chiller</vt:lpstr>
      <vt:lpstr>Forte</vt:lpstr>
      <vt:lpstr>Gabriola</vt:lpstr>
      <vt:lpstr>Informal Roman</vt:lpstr>
      <vt:lpstr>Pristina</vt:lpstr>
      <vt:lpstr>Wingdings 3</vt:lpstr>
      <vt:lpstr>Wisp</vt:lpstr>
      <vt:lpstr>Happy Monday!</vt:lpstr>
      <vt:lpstr>What causes diseases?</vt:lpstr>
      <vt:lpstr>Viruses</vt:lpstr>
      <vt:lpstr>Bacteria</vt:lpstr>
      <vt:lpstr>Protists</vt:lpstr>
      <vt:lpstr>Fungi</vt:lpstr>
      <vt:lpstr>Parasites</vt:lpstr>
      <vt:lpstr>Bacteria harm your body by:</vt:lpstr>
      <vt:lpstr>This type of pathogen is not actually living</vt:lpstr>
      <vt:lpstr>Fungi grows in:</vt:lpstr>
      <vt:lpstr>A tick is an animal that attaches to a host and feeds off the hosts blood, this harms the host. </vt:lpstr>
      <vt:lpstr>First Line of Defense</vt:lpstr>
      <vt:lpstr>2nd Line of Defense</vt:lpstr>
      <vt:lpstr>PowerPoint Presentation</vt:lpstr>
      <vt:lpstr>3rd Line of Defense</vt:lpstr>
      <vt:lpstr>Immune System</vt:lpstr>
      <vt:lpstr>Types of Immunity</vt:lpstr>
      <vt:lpstr>Infectious vs. noninfectious</vt:lpstr>
      <vt:lpstr>Brainpop!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out Bill Nye worksheet from Monday so we can add blood and circulation</dc:title>
  <dc:creator>Windows User</dc:creator>
  <cp:lastModifiedBy>Keene-krops, Natalie</cp:lastModifiedBy>
  <cp:revision>41</cp:revision>
  <dcterms:created xsi:type="dcterms:W3CDTF">2012-12-07T15:06:45Z</dcterms:created>
  <dcterms:modified xsi:type="dcterms:W3CDTF">2015-02-09T14:12:06Z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