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DE27-3F19-431F-AE9C-24197CBF260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403F33-2066-403E-9A21-BCA54CB058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DE27-3F19-431F-AE9C-24197CBF260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3F33-2066-403E-9A21-BCA54CB0589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6403F33-2066-403E-9A21-BCA54CB0589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DE27-3F19-431F-AE9C-24197CBF260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DE27-3F19-431F-AE9C-24197CBF260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403F33-2066-403E-9A21-BCA54CB058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DE27-3F19-431F-AE9C-24197CBF260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403F33-2066-403E-9A21-BCA54CB058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CC7DE27-3F19-431F-AE9C-24197CBF260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3F33-2066-403E-9A21-BCA54CB058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DE27-3F19-431F-AE9C-24197CBF260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6403F33-2066-403E-9A21-BCA54CB0589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DE27-3F19-431F-AE9C-24197CBF260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6403F33-2066-403E-9A21-BCA54CB05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DE27-3F19-431F-AE9C-24197CBF260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403F33-2066-403E-9A21-BCA54CB05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403F33-2066-403E-9A21-BCA54CB0589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DE27-3F19-431F-AE9C-24197CBF260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6403F33-2066-403E-9A21-BCA54CB058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CC7DE27-3F19-431F-AE9C-24197CBF260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CC7DE27-3F19-431F-AE9C-24197CBF260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403F33-2066-403E-9A21-BCA54CB0589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freedictionary.com/experimentation" TargetMode="External"/><Relationship Id="rId2" Type="http://schemas.openxmlformats.org/officeDocument/2006/relationships/hyperlink" Target="http://en.wikipedia.org/wiki/Gravit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cf.edu/research/" TargetMode="External"/><Relationship Id="rId4" Type="http://schemas.openxmlformats.org/officeDocument/2006/relationships/hyperlink" Target="https://www.worldwildlife.org/threats/climate-chang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>
                <a:solidFill>
                  <a:schemeClr val="accent4">
                    <a:lumMod val="75000"/>
                  </a:schemeClr>
                </a:solidFill>
              </a:rPr>
              <a:t>Today’s objective is that you learn how to be critical in selecting </a:t>
            </a:r>
            <a:r>
              <a:rPr lang="en-US" altLang="en-US" sz="3600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altLang="en-US" sz="3600" dirty="0">
                <a:solidFill>
                  <a:schemeClr val="accent4">
                    <a:lumMod val="75000"/>
                  </a:schemeClr>
                </a:solidFill>
              </a:rPr>
              <a:t>sites you are </a:t>
            </a:r>
            <a:r>
              <a:rPr lang="en-US" altLang="en-US" sz="3600" dirty="0" smtClean="0">
                <a:solidFill>
                  <a:schemeClr val="accent4">
                    <a:lumMod val="75000"/>
                  </a:schemeClr>
                </a:solidFill>
              </a:rPr>
              <a:t>getting </a:t>
            </a:r>
            <a:r>
              <a:rPr lang="en-US" altLang="en-US" sz="3600" dirty="0">
                <a:solidFill>
                  <a:schemeClr val="accent4">
                    <a:lumMod val="75000"/>
                  </a:schemeClr>
                </a:solidFill>
              </a:rPr>
              <a:t>information from. </a:t>
            </a:r>
            <a:endParaRPr lang="en-US" altLang="en-US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You will learn how to analyze how good a site is and if it is appropriate for you to cite.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274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3200" dirty="0">
                <a:solidFill>
                  <a:schemeClr val="accent4">
                    <a:lumMod val="75000"/>
                  </a:schemeClr>
                </a:solidFill>
              </a:rPr>
              <a:t>For online sources from a website, is the document complete? </a:t>
            </a:r>
            <a:endParaRPr lang="en-US" altLang="en-US" sz="32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altLang="en-US" sz="32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altLang="en-US" sz="3200" dirty="0">
                <a:solidFill>
                  <a:schemeClr val="accent4">
                    <a:lumMod val="75000"/>
                  </a:schemeClr>
                </a:solidFill>
              </a:rPr>
              <a:t>Make sure citations and quotations are correct.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5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test some out!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each example on the board discuss with your partner if they are a good or bad source and give reasons why or why not. </a:t>
            </a:r>
          </a:p>
          <a:p>
            <a:r>
              <a:rPr lang="en-US" sz="3600" dirty="0" smtClean="0"/>
              <a:t>Do they have: </a:t>
            </a:r>
          </a:p>
          <a:p>
            <a:pPr lvl="1"/>
            <a:r>
              <a:rPr lang="en-US" sz="3200" dirty="0" smtClean="0"/>
              <a:t>Accuracy</a:t>
            </a:r>
          </a:p>
          <a:p>
            <a:pPr lvl="1"/>
            <a:r>
              <a:rPr lang="en-US" sz="3200" dirty="0" smtClean="0"/>
              <a:t>Authority</a:t>
            </a:r>
          </a:p>
          <a:p>
            <a:pPr lvl="1"/>
            <a:r>
              <a:rPr lang="en-US" sz="3200" dirty="0" smtClean="0"/>
              <a:t>Timeliness</a:t>
            </a:r>
          </a:p>
          <a:p>
            <a:pPr lvl="1"/>
            <a:r>
              <a:rPr lang="en-US" sz="3200" dirty="0" smtClean="0"/>
              <a:t>Coverage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81927" y="4038600"/>
            <a:ext cx="601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http://en.wikipedia.org/wiki/Gravitation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http://www.thefreedictionary.com/experimentation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4"/>
              </a:rPr>
              <a:t>https://www.worldwildlife.org/threats/climate-change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5"/>
              </a:rPr>
              <a:t>http://www.ucf.edu/research/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976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away from these…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1" indent="-457200">
              <a:lnSpc>
                <a:spcPct val="90000"/>
              </a:lnSpc>
              <a:buClr>
                <a:srgbClr val="FF0000"/>
              </a:buClr>
              <a:buFont typeface="Georgia" panose="02040502050405020303" pitchFamily="18" charset="0"/>
              <a:buChar char="X"/>
            </a:pPr>
            <a:r>
              <a:rPr lang="en-US" altLang="en-US" sz="3200" dirty="0" smtClean="0">
                <a:solidFill>
                  <a:srgbClr val="C00000"/>
                </a:solidFill>
              </a:rPr>
              <a:t>Start with looking at the URL domain, (between http:// and the first /) </a:t>
            </a:r>
            <a:r>
              <a:rPr lang="en-US" altLang="en-US" sz="3200" u="sng" dirty="0" smtClean="0">
                <a:solidFill>
                  <a:srgbClr val="C00000"/>
                </a:solidFill>
              </a:rPr>
              <a:t>http://usuniversity.edu/</a:t>
            </a:r>
            <a:endParaRPr lang="en-US" altLang="en-US" sz="3200" dirty="0" smtClean="0">
              <a:solidFill>
                <a:srgbClr val="C00000"/>
              </a:solidFill>
            </a:endParaRPr>
          </a:p>
          <a:p>
            <a:pPr marL="457200" lvl="1" indent="-457200">
              <a:lnSpc>
                <a:spcPct val="90000"/>
              </a:lnSpc>
              <a:buClr>
                <a:srgbClr val="FF0000"/>
              </a:buClr>
              <a:buFont typeface="Georgia" panose="02040502050405020303" pitchFamily="18" charset="0"/>
              <a:buChar char="X"/>
            </a:pPr>
            <a:r>
              <a:rPr lang="en-US" altLang="en-US" sz="3200" dirty="0" smtClean="0">
                <a:solidFill>
                  <a:srgbClr val="C00000"/>
                </a:solidFill>
              </a:rPr>
              <a:t>personal pages </a:t>
            </a:r>
          </a:p>
          <a:p>
            <a:pPr marL="457200" lvl="1" indent="-457200">
              <a:lnSpc>
                <a:spcPct val="90000"/>
              </a:lnSpc>
              <a:buClr>
                <a:srgbClr val="FF0000"/>
              </a:buClr>
              <a:buFont typeface="Georgia" panose="02040502050405020303" pitchFamily="18" charset="0"/>
              <a:buChar char="X"/>
            </a:pPr>
            <a:r>
              <a:rPr lang="en-US" altLang="en-US" sz="3200" dirty="0" smtClean="0">
                <a:solidFill>
                  <a:srgbClr val="C00000"/>
                </a:solidFill>
              </a:rPr>
              <a:t>Has a personal name followed by a title, a percent sign, or words like “people”, “users” or “members”</a:t>
            </a:r>
          </a:p>
          <a:p>
            <a:pPr marL="457200" lvl="1" indent="-457200">
              <a:lnSpc>
                <a:spcPct val="90000"/>
              </a:lnSpc>
              <a:buClr>
                <a:srgbClr val="FF0000"/>
              </a:buClr>
              <a:buFont typeface="Georgia" panose="02040502050405020303" pitchFamily="18" charset="0"/>
              <a:buChar char="X"/>
            </a:pPr>
            <a:r>
              <a:rPr lang="en-US" altLang="en-US" sz="3200" dirty="0" smtClean="0">
                <a:solidFill>
                  <a:srgbClr val="C00000"/>
                </a:solidFill>
              </a:rPr>
              <a:t>a commercial site like aol.com or geocities.com? (mostly any .com)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0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are great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92D050"/>
              </a:buClr>
              <a:buSzPct val="90000"/>
              <a:buFont typeface="Wingdings 2" panose="05020102010507070707" pitchFamily="18" charset="2"/>
              <a:buChar char=""/>
              <a:defRPr/>
            </a:pP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sz="3200" dirty="0" smtClean="0">
                <a:solidFill>
                  <a:srgbClr val="00B050"/>
                </a:solidFill>
              </a:rPr>
              <a:t>An education domain like “.</a:t>
            </a:r>
            <a:r>
              <a:rPr lang="en-US" sz="3200" dirty="0" err="1">
                <a:solidFill>
                  <a:srgbClr val="00B050"/>
                </a:solidFill>
              </a:rPr>
              <a:t>edu</a:t>
            </a:r>
            <a:r>
              <a:rPr lang="en-US" sz="3200" dirty="0">
                <a:solidFill>
                  <a:srgbClr val="00B050"/>
                </a:solidFill>
              </a:rPr>
              <a:t>” or a nonprofit </a:t>
            </a:r>
            <a:r>
              <a:rPr lang="en-US" sz="3200" dirty="0" smtClean="0">
                <a:solidFill>
                  <a:srgbClr val="00B050"/>
                </a:solidFill>
              </a:rPr>
              <a:t>        organization </a:t>
            </a:r>
            <a:r>
              <a:rPr lang="en-US" sz="3200" dirty="0">
                <a:solidFill>
                  <a:srgbClr val="00B050"/>
                </a:solidFill>
              </a:rPr>
              <a:t>“.org</a:t>
            </a:r>
            <a:r>
              <a:rPr lang="en-US" sz="3200" dirty="0" smtClean="0">
                <a:solidFill>
                  <a:srgbClr val="00B050"/>
                </a:solidFill>
              </a:rPr>
              <a:t>”</a:t>
            </a:r>
          </a:p>
          <a:p>
            <a:pPr>
              <a:buClr>
                <a:srgbClr val="92D050"/>
              </a:buClr>
              <a:buSzPct val="90000"/>
              <a:buFont typeface="Wingdings 2" panose="05020102010507070707" pitchFamily="18" charset="2"/>
              <a:buChar char=""/>
              <a:defRPr/>
            </a:pPr>
            <a:endParaRPr lang="en-US" sz="3200" dirty="0">
              <a:solidFill>
                <a:srgbClr val="00B050"/>
              </a:solidFill>
            </a:endParaRPr>
          </a:p>
          <a:p>
            <a:pPr marL="57150" indent="-457200">
              <a:buClr>
                <a:srgbClr val="92D050"/>
              </a:buClr>
              <a:buSzPct val="90000"/>
              <a:buFont typeface="Wingdings 2" panose="05020102010507070707" pitchFamily="18" charset="2"/>
              <a:buChar char=""/>
              <a:defRPr/>
            </a:pPr>
            <a:r>
              <a:rPr lang="en-US" sz="3200" dirty="0" smtClean="0">
                <a:solidFill>
                  <a:srgbClr val="00B050"/>
                </a:solidFill>
              </a:rPr>
              <a:t>A </a:t>
            </a:r>
            <a:r>
              <a:rPr lang="en-US" sz="3200" dirty="0">
                <a:solidFill>
                  <a:srgbClr val="00B050"/>
                </a:solidFill>
              </a:rPr>
              <a:t>government site? “.</a:t>
            </a:r>
            <a:r>
              <a:rPr lang="en-US" sz="3200" dirty="0" err="1">
                <a:solidFill>
                  <a:srgbClr val="00B050"/>
                </a:solidFill>
              </a:rPr>
              <a:t>gov</a:t>
            </a:r>
            <a:r>
              <a:rPr lang="en-US" sz="3200" dirty="0">
                <a:solidFill>
                  <a:srgbClr val="00B050"/>
                </a:solidFill>
              </a:rPr>
              <a:t>”,   “.mil</a:t>
            </a:r>
            <a:r>
              <a:rPr lang="en-US" sz="3200" dirty="0" smtClean="0">
                <a:solidFill>
                  <a:srgbClr val="00B050"/>
                </a:solidFill>
              </a:rPr>
              <a:t>”</a:t>
            </a:r>
          </a:p>
          <a:p>
            <a:pPr marL="57150" indent="-457200">
              <a:buClr>
                <a:srgbClr val="92D050"/>
              </a:buClr>
              <a:buSzPct val="90000"/>
              <a:buFont typeface="Wingdings 2" panose="05020102010507070707" pitchFamily="18" charset="2"/>
              <a:buChar char=""/>
              <a:defRPr/>
            </a:pPr>
            <a:endParaRPr lang="en-US" sz="3200" dirty="0">
              <a:solidFill>
                <a:srgbClr val="00B050"/>
              </a:solidFill>
            </a:endParaRPr>
          </a:p>
          <a:p>
            <a:pPr marL="57150" indent="-457200">
              <a:buClr>
                <a:srgbClr val="92D050"/>
              </a:buClr>
              <a:buSzPct val="90000"/>
              <a:buFont typeface="Wingdings 2" panose="05020102010507070707" pitchFamily="18" charset="2"/>
              <a:buChar char=""/>
              <a:defRPr/>
            </a:pPr>
            <a:r>
              <a:rPr lang="en-US" sz="3200" dirty="0">
                <a:solidFill>
                  <a:srgbClr val="00B050"/>
                </a:solidFill>
              </a:rPr>
              <a:t>Is the country code from the country you are looking for? “.us”, “.ca”, “.</a:t>
            </a:r>
            <a:r>
              <a:rPr lang="en-US" sz="3200" dirty="0" err="1">
                <a:solidFill>
                  <a:srgbClr val="00B050"/>
                </a:solidFill>
              </a:rPr>
              <a:t>uk</a:t>
            </a:r>
            <a:r>
              <a:rPr lang="en-US" sz="3200" dirty="0">
                <a:solidFill>
                  <a:srgbClr val="00B050"/>
                </a:solidFill>
              </a:rPr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6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Narrow your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3200" dirty="0">
                <a:solidFill>
                  <a:schemeClr val="accent4">
                    <a:lumMod val="75000"/>
                  </a:schemeClr>
                </a:solidFill>
              </a:rPr>
              <a:t>If searching </a:t>
            </a:r>
            <a:r>
              <a:rPr lang="en-US" altLang="en-US" sz="3200" dirty="0" smtClean="0">
                <a:solidFill>
                  <a:schemeClr val="accent4">
                    <a:lumMod val="75000"/>
                  </a:schemeClr>
                </a:solidFill>
              </a:rPr>
              <a:t>with Google </a:t>
            </a:r>
            <a:r>
              <a:rPr lang="en-US" altLang="en-US" sz="3200" dirty="0">
                <a:solidFill>
                  <a:schemeClr val="accent4">
                    <a:lumMod val="75000"/>
                  </a:schemeClr>
                </a:solidFill>
              </a:rPr>
              <a:t>– Advanced Search, http://www.google.com/advanced_search you can also narrow your results by Site or domain. </a:t>
            </a:r>
            <a:endParaRPr lang="en-US" altLang="en-US" sz="32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altLang="en-US" sz="32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altLang="en-US" sz="3200" dirty="0">
                <a:solidFill>
                  <a:schemeClr val="accent4">
                    <a:lumMod val="75000"/>
                  </a:schemeClr>
                </a:solidFill>
              </a:rPr>
              <a:t>For </a:t>
            </a:r>
            <a:r>
              <a:rPr lang="en-US" altLang="en-US" sz="3200" dirty="0" smtClean="0">
                <a:solidFill>
                  <a:schemeClr val="accent4">
                    <a:lumMod val="75000"/>
                  </a:schemeClr>
                </a:solidFill>
              </a:rPr>
              <a:t>example, </a:t>
            </a:r>
            <a:r>
              <a:rPr lang="en-US" altLang="en-US" sz="3200" dirty="0">
                <a:solidFill>
                  <a:schemeClr val="accent4">
                    <a:lumMod val="75000"/>
                  </a:schemeClr>
                </a:solidFill>
              </a:rPr>
              <a:t>search google advanced search  “web site evaluation” and limit the domain to site:.</a:t>
            </a:r>
            <a:r>
              <a:rPr lang="en-US" altLang="en-US" sz="3200" dirty="0" err="1" smtClean="0">
                <a:solidFill>
                  <a:schemeClr val="accent4">
                    <a:lumMod val="75000"/>
                  </a:schemeClr>
                </a:solidFill>
              </a:rPr>
              <a:t>edu</a:t>
            </a:r>
            <a:endParaRPr lang="en-US" altLang="en-US" sz="32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altLang="en-US" sz="32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altLang="en-US" sz="3200" dirty="0">
                <a:solidFill>
                  <a:schemeClr val="accent4">
                    <a:lumMod val="75000"/>
                  </a:schemeClr>
                </a:solidFill>
              </a:rPr>
              <a:t>Or limit your results to a domain like .org or .</a:t>
            </a:r>
            <a:r>
              <a:rPr lang="en-US" altLang="en-US" sz="3200" dirty="0" err="1">
                <a:solidFill>
                  <a:schemeClr val="accent4">
                    <a:lumMod val="75000"/>
                  </a:schemeClr>
                </a:solidFill>
              </a:rPr>
              <a:t>gov</a:t>
            </a:r>
            <a:endParaRPr lang="en-US" altLang="en-US" sz="32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1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site/author credible?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200" dirty="0" smtClean="0">
                <a:solidFill>
                  <a:schemeClr val="accent4">
                    <a:lumMod val="75000"/>
                  </a:schemeClr>
                </a:solidFill>
              </a:rPr>
              <a:t>You </a:t>
            </a:r>
            <a:r>
              <a:rPr lang="en-US" altLang="en-US" sz="3200" dirty="0">
                <a:solidFill>
                  <a:schemeClr val="accent4">
                    <a:lumMod val="75000"/>
                  </a:schemeClr>
                </a:solidFill>
              </a:rPr>
              <a:t>need to critically question everything you find on the web. Where did the author retrieve the information? Are they reliable sources</a:t>
            </a:r>
            <a:r>
              <a:rPr lang="en-US" altLang="en-US" sz="3200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</a:p>
          <a:p>
            <a:endParaRPr lang="en-US" altLang="en-US" sz="32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altLang="en-US" sz="3200" dirty="0">
                <a:solidFill>
                  <a:schemeClr val="accent4">
                    <a:lumMod val="75000"/>
                  </a:schemeClr>
                </a:solidFill>
              </a:rPr>
              <a:t> Well-developed pages include links to other pages with the opposite point of </a:t>
            </a:r>
            <a:r>
              <a:rPr lang="en-US" altLang="en-US" sz="3200" dirty="0" smtClean="0">
                <a:solidFill>
                  <a:schemeClr val="accent4">
                    <a:lumMod val="75000"/>
                  </a:schemeClr>
                </a:solidFill>
              </a:rPr>
              <a:t>view</a:t>
            </a:r>
          </a:p>
          <a:p>
            <a:endParaRPr lang="en-US" altLang="en-US" sz="32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altLang="en-US" sz="3200" dirty="0">
                <a:solidFill>
                  <a:schemeClr val="accent4">
                    <a:lumMod val="75000"/>
                  </a:schemeClr>
                </a:solidFill>
              </a:rPr>
              <a:t>Do the links work?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1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Information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500" dirty="0">
                <a:solidFill>
                  <a:schemeClr val="accent4">
                    <a:lumMod val="75000"/>
                  </a:schemeClr>
                </a:solidFill>
              </a:rPr>
              <a:t>You will need to ask these questions, whether your source is printed or online, if it is a book, an image or article from a journal, newspaper, a website or any source you want to cite</a:t>
            </a:r>
            <a:r>
              <a:rPr lang="en-US" altLang="en-US" sz="3500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endParaRPr lang="en-US" altLang="en-US" sz="35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altLang="en-US" sz="3000" dirty="0">
                <a:solidFill>
                  <a:schemeClr val="accent4">
                    <a:lumMod val="75000"/>
                  </a:schemeClr>
                </a:solidFill>
              </a:rPr>
              <a:t>Authority</a:t>
            </a:r>
          </a:p>
          <a:p>
            <a:pPr lvl="1"/>
            <a:r>
              <a:rPr lang="en-US" altLang="en-US" sz="3000" dirty="0">
                <a:solidFill>
                  <a:schemeClr val="accent4">
                    <a:lumMod val="75000"/>
                  </a:schemeClr>
                </a:solidFill>
              </a:rPr>
              <a:t>Timeliness</a:t>
            </a:r>
          </a:p>
          <a:p>
            <a:pPr lvl="1"/>
            <a:r>
              <a:rPr lang="en-US" altLang="en-US" sz="3000" dirty="0">
                <a:solidFill>
                  <a:schemeClr val="accent4">
                    <a:lumMod val="75000"/>
                  </a:schemeClr>
                </a:solidFill>
              </a:rPr>
              <a:t>Accuracy</a:t>
            </a:r>
          </a:p>
          <a:p>
            <a:pPr lvl="1"/>
            <a:r>
              <a:rPr lang="en-US" altLang="en-US" sz="3000" dirty="0">
                <a:solidFill>
                  <a:schemeClr val="accent4">
                    <a:lumMod val="75000"/>
                  </a:schemeClr>
                </a:solidFill>
              </a:rPr>
              <a:t>Coverage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32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3200" dirty="0">
                <a:solidFill>
                  <a:schemeClr val="accent4">
                    <a:lumMod val="75000"/>
                  </a:schemeClr>
                </a:solidFill>
              </a:rPr>
              <a:t>Is there an author? What is the author’s affiliation? Has the author produced more works? Are these works cited? Can you contact the author? </a:t>
            </a:r>
            <a:endParaRPr lang="en-US" altLang="en-US" sz="32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altLang="en-US" sz="32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altLang="en-US" sz="3200" dirty="0">
                <a:solidFill>
                  <a:schemeClr val="accent4">
                    <a:lumMod val="75000"/>
                  </a:schemeClr>
                </a:solidFill>
              </a:rPr>
              <a:t>Is the domain in the URL “.</a:t>
            </a:r>
            <a:r>
              <a:rPr lang="en-US" altLang="en-US" sz="3200" dirty="0" err="1">
                <a:solidFill>
                  <a:schemeClr val="accent4">
                    <a:lumMod val="75000"/>
                  </a:schemeClr>
                </a:solidFill>
              </a:rPr>
              <a:t>edu</a:t>
            </a:r>
            <a:r>
              <a:rPr lang="en-US" altLang="en-US" sz="3200" dirty="0">
                <a:solidFill>
                  <a:schemeClr val="accent4">
                    <a:lumMod val="75000"/>
                  </a:schemeClr>
                </a:solidFill>
              </a:rPr>
              <a:t>” (education), “.com” (commercial) or “.gov (Government)?”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941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chemeClr val="accent4">
                    <a:lumMod val="75000"/>
                  </a:schemeClr>
                </a:solidFill>
              </a:rPr>
              <a:t>Is there a date when the research started or the document was created? </a:t>
            </a:r>
            <a:endParaRPr lang="en-US" altLang="en-US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altLang="en-US" sz="28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altLang="en-US" sz="2800" dirty="0">
                <a:solidFill>
                  <a:schemeClr val="accent4">
                    <a:lumMod val="75000"/>
                  </a:schemeClr>
                </a:solidFill>
              </a:rPr>
              <a:t>Has the document been revised, edited or updated</a:t>
            </a:r>
            <a:r>
              <a:rPr lang="en-US" altLang="en-US" sz="2800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</a:p>
          <a:p>
            <a:r>
              <a:rPr lang="en-US" altLang="en-U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altLang="en-US" sz="28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altLang="en-US" sz="2800" dirty="0">
                <a:solidFill>
                  <a:schemeClr val="accent4">
                    <a:lumMod val="75000"/>
                  </a:schemeClr>
                </a:solidFill>
              </a:rPr>
              <a:t>If it is a website, when was the last time the site was updated?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87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accent4">
                    <a:lumMod val="75000"/>
                  </a:schemeClr>
                </a:solidFill>
              </a:rPr>
              <a:t>Is the source in a peer-reviewed publication or journal? If not, can you verify the factual information or who is responsible for the information? </a:t>
            </a:r>
            <a:endParaRPr lang="en-US" altLang="en-US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altLang="en-US" sz="36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altLang="en-US" sz="3600" dirty="0">
                <a:solidFill>
                  <a:schemeClr val="accent4">
                    <a:lumMod val="75000"/>
                  </a:schemeClr>
                </a:solidFill>
              </a:rPr>
              <a:t>If it contains graphs, charts or images, are the sources clear?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14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</TotalTime>
  <Words>528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Today’s Goal</vt:lpstr>
      <vt:lpstr>Stay away from these…</vt:lpstr>
      <vt:lpstr>These are great to use</vt:lpstr>
      <vt:lpstr>Narrow your search</vt:lpstr>
      <vt:lpstr>Is this site/author credible?</vt:lpstr>
      <vt:lpstr>Evaluating Information Sources</vt:lpstr>
      <vt:lpstr>Authority</vt:lpstr>
      <vt:lpstr>Timeliness</vt:lpstr>
      <vt:lpstr>Accuracy</vt:lpstr>
      <vt:lpstr>Coverage</vt:lpstr>
      <vt:lpstr>Let’s test some out!</vt:lpstr>
    </vt:vector>
  </TitlesOfParts>
  <Company>Seminole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 away from these…</dc:title>
  <dc:creator>Windows User</dc:creator>
  <cp:lastModifiedBy>Windows User</cp:lastModifiedBy>
  <cp:revision>3</cp:revision>
  <dcterms:created xsi:type="dcterms:W3CDTF">2014-10-02T21:26:15Z</dcterms:created>
  <dcterms:modified xsi:type="dcterms:W3CDTF">2014-10-02T21:55:00Z</dcterms:modified>
</cp:coreProperties>
</file>