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86" r:id="rId3"/>
    <p:sldId id="285" r:id="rId4"/>
    <p:sldId id="259" r:id="rId5"/>
    <p:sldId id="257" r:id="rId6"/>
    <p:sldId id="260" r:id="rId7"/>
    <p:sldId id="261" r:id="rId8"/>
    <p:sldId id="275" r:id="rId9"/>
    <p:sldId id="268" r:id="rId10"/>
    <p:sldId id="277" r:id="rId11"/>
    <p:sldId id="278" r:id="rId12"/>
    <p:sldId id="279" r:id="rId13"/>
    <p:sldId id="280" r:id="rId14"/>
    <p:sldId id="282" r:id="rId15"/>
    <p:sldId id="287" r:id="rId16"/>
    <p:sldId id="288" r:id="rId17"/>
    <p:sldId id="289" r:id="rId18"/>
    <p:sldId id="290" r:id="rId19"/>
    <p:sldId id="283" r:id="rId20"/>
    <p:sldId id="269" r:id="rId21"/>
    <p:sldId id="274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4353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5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0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4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5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3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23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65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5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2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0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9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9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3F707C-2946-4D75-8E97-09DEBAB9C53E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6FD5B48-3071-4821-8367-9647A7F50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>Heredity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57388"/>
            <a:ext cx="3810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and Contrast Phenotype and Genotype.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9600" y="3011862"/>
            <a:ext cx="2767824" cy="268856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14600" y="3006725"/>
            <a:ext cx="2743200" cy="26777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3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019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following is a genotype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2" y="2286000"/>
            <a:ext cx="3970867" cy="374967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800" dirty="0" smtClean="0"/>
              <a:t> 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800" dirty="0" smtClean="0"/>
              <a:t> aa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800" dirty="0" smtClean="0"/>
              <a:t> B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800" dirty="0" smtClean="0"/>
              <a:t> </a:t>
            </a:r>
            <a:r>
              <a:rPr lang="en-US" sz="4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5291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is a phenotype?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 Blue eyes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 Aa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 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 Dominant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0056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letter represents the dominant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a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 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0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Trait will be represented with the letter combination of Bb?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81434"/>
            <a:ext cx="3739896" cy="336867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B-Brown Eyes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b-Blue eyes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" y="4343400"/>
            <a:ext cx="4757162" cy="2176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394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978" y="18197"/>
            <a:ext cx="4199467" cy="1219201"/>
          </a:xfrm>
        </p:spPr>
        <p:txBody>
          <a:bodyPr/>
          <a:lstStyle/>
          <a:p>
            <a:r>
              <a:rPr lang="en-US" dirty="0" smtClean="0"/>
              <a:t>Goal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237398"/>
            <a:ext cx="7704667" cy="5620602"/>
          </a:xfrm>
        </p:spPr>
        <p:txBody>
          <a:bodyPr anchor="t">
            <a:normAutofit/>
          </a:bodyPr>
          <a:lstStyle/>
          <a:p>
            <a:r>
              <a:rPr lang="en-US" sz="3200" dirty="0"/>
              <a:t>Determine the probabilities for genotype and phenotype combinations using Punnett Squares and pedigrees</a:t>
            </a:r>
          </a:p>
          <a:p>
            <a:endParaRPr lang="en-US" dirty="0" smtClean="0"/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Now we know:</a:t>
            </a:r>
          </a:p>
          <a:p>
            <a:pPr lvl="1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That genotype is the genetic makeup of an organism, and is represented using letters that come in pairs.    EX. Bb</a:t>
            </a:r>
          </a:p>
          <a:p>
            <a:pPr lvl="1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That phenotype is the physical trait that we can see in the organism.    EX.  curly hair</a:t>
            </a:r>
          </a:p>
          <a:p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1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151" y="-20472"/>
            <a:ext cx="4809067" cy="1447799"/>
          </a:xfrm>
        </p:spPr>
        <p:txBody>
          <a:bodyPr/>
          <a:lstStyle/>
          <a:p>
            <a:r>
              <a:rPr lang="en-US" dirty="0" smtClean="0"/>
              <a:t>Genetics with a Smile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19200"/>
            <a:ext cx="8001000" cy="5638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  Flip for traits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Heads = dominant, tails = recessive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Each partner flips their coin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Circle the trait (uppercase or lowercase) from both mom and dad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Write the 2 letter genotype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Write the phenotype- find this by using the “Smiley Face Traits” sheet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Let’s try the first one together!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51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5562600" cy="129540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Wrap Up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904" y="1414819"/>
            <a:ext cx="7704667" cy="5181599"/>
          </a:xfrm>
        </p:spPr>
        <p:txBody>
          <a:bodyPr anchor="t">
            <a:normAutofit fontScale="92500"/>
          </a:bodyPr>
          <a:lstStyle/>
          <a:p>
            <a:r>
              <a:rPr lang="en-US" sz="3000" dirty="0" smtClean="0"/>
              <a:t>After today’s notes and activity, how well do you think you understand genotype and phenotype, and dominant and recessive traits?</a:t>
            </a:r>
            <a:endParaRPr lang="en-US" dirty="0"/>
          </a:p>
          <a:p>
            <a:pPr marL="0" indent="0">
              <a:buNone/>
            </a:pPr>
            <a:r>
              <a:rPr lang="en-US" sz="3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200" dirty="0" smtClean="0"/>
              <a:t>I totally get this! I could teach it to a friend.</a:t>
            </a:r>
          </a:p>
          <a:p>
            <a:pPr marL="0" indent="0">
              <a:buNone/>
            </a:pPr>
            <a:r>
              <a:rPr lang="en-US" sz="3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3200" dirty="0" smtClean="0"/>
              <a:t>I get it! Just to make sure, I would ask a friend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dirty="0" smtClean="0"/>
              <a:t>I get some of it…but some other parts are a little unclear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200" dirty="0" smtClean="0"/>
              <a:t>I don’t really get it. I still need some help.</a:t>
            </a:r>
          </a:p>
        </p:txBody>
      </p:sp>
    </p:spTree>
    <p:extLst>
      <p:ext uri="{BB962C8B-B14F-4D97-AF65-F5344CB8AC3E}">
        <p14:creationId xmlns:p14="http://schemas.microsoft.com/office/powerpoint/2010/main" val="39674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57150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Clicker Return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52600"/>
            <a:ext cx="7857067" cy="4343400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Please pass your Clickers to the Resource Manager at your group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Resource Manager, please return the Clickers to the Clicker Caddy. Make sure they are in the correct slot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Everyone else, please pack 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2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2- Heredity</a:t>
            </a:r>
            <a:endParaRPr lang="en-US" sz="4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Unit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Students will investigate the concept of heredity and species diversity in terms of cellular reproduction, DNA, traits and the impact of biotechnology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4724400" cy="9144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Punnett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Squares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11740"/>
            <a:ext cx="3739896" cy="4171666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Chart</a:t>
            </a:r>
            <a:r>
              <a:rPr lang="en-US" sz="3200" b="1" dirty="0" smtClean="0"/>
              <a:t> that shows all the possible ways alleles can combine in a genetic cross</a:t>
            </a:r>
          </a:p>
          <a:p>
            <a:r>
              <a:rPr lang="en-US" sz="3200" b="1" dirty="0" smtClean="0"/>
              <a:t>Based on</a:t>
            </a:r>
            <a:r>
              <a:rPr lang="en-US" sz="3200" b="1" u="sng" dirty="0" smtClean="0"/>
              <a:t> probability</a:t>
            </a:r>
            <a:endParaRPr lang="en-US" sz="3200" b="1" u="sng" dirty="0"/>
          </a:p>
        </p:txBody>
      </p:sp>
      <p:pic>
        <p:nvPicPr>
          <p:cNvPr id="5" name="Picture 5" descr="punnet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5000" y="1371600"/>
            <a:ext cx="2819400" cy="28413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7" descr="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572000"/>
            <a:ext cx="3124200" cy="1981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ounded Rectangle 3"/>
          <p:cNvSpPr/>
          <p:nvPr/>
        </p:nvSpPr>
        <p:spPr>
          <a:xfrm>
            <a:off x="536448" y="1676400"/>
            <a:ext cx="4572000" cy="47414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If </a:t>
            </a:r>
            <a:r>
              <a:rPr lang="en-US" sz="3600" u="sng" dirty="0" smtClean="0"/>
              <a:t>T= straight </a:t>
            </a:r>
            <a:r>
              <a:rPr lang="en-US" sz="3600" dirty="0" smtClean="0"/>
              <a:t>hair and </a:t>
            </a:r>
            <a:r>
              <a:rPr lang="en-US" sz="3600" u="sng" dirty="0" smtClean="0"/>
              <a:t>t = curly </a:t>
            </a:r>
            <a:r>
              <a:rPr lang="en-US" sz="3600" dirty="0" smtClean="0"/>
              <a:t>hair, what is the probability that the offspring will have straight hair?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6614"/>
            <a:ext cx="7704667" cy="1752599"/>
          </a:xfrm>
        </p:spPr>
        <p:txBody>
          <a:bodyPr/>
          <a:lstStyle/>
          <a:p>
            <a:r>
              <a:rPr lang="en-US" dirty="0" smtClean="0"/>
              <a:t>Purebred vs.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Purebred or homozygous</a:t>
            </a:r>
            <a:r>
              <a:rPr lang="en-US" sz="2800" b="1" dirty="0" smtClean="0"/>
              <a:t>-same form of the trait from each parent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Hybrid or heterozygous</a:t>
            </a:r>
            <a:r>
              <a:rPr lang="en-US" sz="2800" b="1" dirty="0" smtClean="0"/>
              <a:t>-two different forms of the trait, one from each parent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770906" y="1595985"/>
            <a:ext cx="1404281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12835" y="2870841"/>
            <a:ext cx="1404281" cy="1371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00200" y="4874890"/>
            <a:ext cx="1404281" cy="1371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057400"/>
            <a:ext cx="3124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 rot="16200000" flipH="1">
            <a:off x="3048000" y="33909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2"/>
          </p:cNvCxnSpPr>
          <p:nvPr/>
        </p:nvCxnSpPr>
        <p:spPr>
          <a:xfrm rot="16200000" flipH="1">
            <a:off x="3048000" y="33909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1"/>
            <a:endCxn id="2" idx="3"/>
          </p:cNvCxnSpPr>
          <p:nvPr/>
        </p:nvCxnSpPr>
        <p:spPr>
          <a:xfrm rot="10800000" flipH="1">
            <a:off x="2819400" y="33909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7400" y="2819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7400" y="3886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16002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53000" y="160020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27432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TT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53000" y="27432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800" y="4038600"/>
            <a:ext cx="527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TT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0386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Tt</a:t>
            </a:r>
          </a:p>
        </p:txBody>
      </p:sp>
      <p:sp>
        <p:nvSpPr>
          <p:cNvPr id="12302" name="TextBox 20"/>
          <p:cNvSpPr txBox="1">
            <a:spLocks noChangeArrowheads="1"/>
          </p:cNvSpPr>
          <p:nvPr/>
        </p:nvSpPr>
        <p:spPr bwMode="auto">
          <a:xfrm>
            <a:off x="990600" y="5334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Tongue rolling (T) is dominant over non tongue rolling (t).  A homozygous </a:t>
            </a:r>
            <a:r>
              <a:rPr lang="en-US" sz="2400" dirty="0" smtClean="0"/>
              <a:t>Tongue </a:t>
            </a:r>
            <a:r>
              <a:rPr lang="en-US" sz="2400" dirty="0"/>
              <a:t>rolling male X a </a:t>
            </a:r>
            <a:r>
              <a:rPr lang="en-US" sz="2400" dirty="0" smtClean="0"/>
              <a:t>heterozygous </a:t>
            </a:r>
            <a:r>
              <a:rPr lang="en-US" sz="2400" dirty="0"/>
              <a:t>female.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90600" y="5147964"/>
            <a:ext cx="70866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What percentage of the time would these parents have a child with the ability to roll their tongues?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990599" y="5963005"/>
            <a:ext cx="7086601" cy="879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 Tongue rollers.  All offspring have a dominant T for tongue rolling.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2057400"/>
            <a:ext cx="3124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rot="16200000" flipH="1">
            <a:off x="3048000" y="33909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 flipH="1">
            <a:off x="2819400" y="33909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600200" y="838200"/>
            <a:ext cx="7610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Dimples (D) are dominant over non-dimples (d).  A heterozygous (hybrid)</a:t>
            </a:r>
          </a:p>
          <a:p>
            <a:r>
              <a:rPr lang="en-US"/>
              <a:t>Male x a nondimpled female.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281940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0" y="3962400"/>
            <a:ext cx="38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81400" y="1676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1676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26670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Dd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26670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52800" y="40386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00600" y="39624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90800" y="5486400"/>
            <a:ext cx="3416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50% dimples, 50% non-dimples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specific </a:t>
            </a:r>
            <a:r>
              <a:rPr lang="en-US" b="1" dirty="0"/>
              <a:t>L</a:t>
            </a:r>
            <a:r>
              <a:rPr lang="en-US" b="1" dirty="0" smtClean="0"/>
              <a:t>earning 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Determine the probabilities for genotype and phenotype combinations using Punnett Squares and pedigrees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7704667" cy="1752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Genetics?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u="sng" dirty="0" smtClean="0"/>
              <a:t>Genetics</a:t>
            </a:r>
            <a:r>
              <a:rPr lang="en-US" sz="4800" dirty="0" smtClean="0"/>
              <a:t>-The study of heredity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04969" y="1607023"/>
            <a:ext cx="4191000" cy="44667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0634" y="0"/>
            <a:ext cx="7704667" cy="1752599"/>
          </a:xfrm>
        </p:spPr>
        <p:txBody>
          <a:bodyPr/>
          <a:lstStyle/>
          <a:p>
            <a:r>
              <a:rPr lang="en-US" b="1" dirty="0" smtClean="0"/>
              <a:t>Genetics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74735"/>
            <a:ext cx="4038600" cy="5649345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Heredity</a:t>
            </a:r>
            <a:r>
              <a:rPr lang="en-US" sz="3600" dirty="0" smtClean="0"/>
              <a:t> is the passing of physical and behavioral traits from parents to offspring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err="1" smtClean="0"/>
              <a:t>Gregor</a:t>
            </a:r>
            <a:r>
              <a:rPr lang="en-US" sz="3600" dirty="0"/>
              <a:t> </a:t>
            </a:r>
            <a:r>
              <a:rPr lang="en-US" sz="3600" dirty="0" smtClean="0"/>
              <a:t>Mendel-Father of Genetics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8266" y="4724400"/>
            <a:ext cx="2514600" cy="19996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6865" y="457200"/>
            <a:ext cx="3017402" cy="31292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470" y="-224586"/>
            <a:ext cx="7704667" cy="1752599"/>
          </a:xfrm>
        </p:spPr>
        <p:txBody>
          <a:bodyPr/>
          <a:lstStyle/>
          <a:p>
            <a:pPr algn="l"/>
            <a:r>
              <a:rPr lang="en-US" dirty="0" smtClean="0"/>
              <a:t>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1066800"/>
            <a:ext cx="3739896" cy="496887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~Different forms of a </a:t>
            </a:r>
            <a:r>
              <a:rPr lang="en-US" sz="2800" u="sng" dirty="0" smtClean="0"/>
              <a:t>gene</a:t>
            </a:r>
          </a:p>
          <a:p>
            <a:pPr marL="0" indent="0">
              <a:buNone/>
            </a:pPr>
            <a:r>
              <a:rPr lang="en-US" sz="2800" dirty="0" smtClean="0"/>
              <a:t>~one allele from mom, and one from dad</a:t>
            </a:r>
          </a:p>
          <a:p>
            <a:pPr marL="0" indent="0">
              <a:buNone/>
            </a:pPr>
            <a:r>
              <a:rPr lang="en-US" sz="2800" dirty="0" smtClean="0"/>
              <a:t>Ex: T- Tall, t-short</a:t>
            </a:r>
          </a:p>
          <a:p>
            <a:pPr marL="0" indent="0">
              <a:buNone/>
            </a:pPr>
            <a:r>
              <a:rPr lang="en-US" sz="2800" dirty="0" smtClean="0"/>
              <a:t>B-Brown, b-blue</a:t>
            </a:r>
            <a:endParaRPr lang="en-US" sz="2800" dirty="0"/>
          </a:p>
          <a:p>
            <a:endParaRPr lang="en-US" b="1" dirty="0"/>
          </a:p>
        </p:txBody>
      </p:sp>
      <p:pic>
        <p:nvPicPr>
          <p:cNvPr id="5" name="Picture 5" descr="tongu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68366" y="2667000"/>
            <a:ext cx="3228773" cy="1937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7" descr="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7991" y="4860981"/>
            <a:ext cx="4101414" cy="18114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5" descr="14_04Alleles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0035"/>
            <a:ext cx="4380883" cy="18659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797" y="152400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Dominant vs. Recessive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295400"/>
            <a:ext cx="8458201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Alleles can be:</a:t>
            </a:r>
          </a:p>
          <a:p>
            <a:pPr marL="514350" indent="-514350">
              <a:buAutoNum type="arabicPeriod"/>
            </a:pPr>
            <a:r>
              <a:rPr lang="en-US" sz="3600" u="sng" dirty="0" smtClean="0"/>
              <a:t>Dominant</a:t>
            </a:r>
            <a:r>
              <a:rPr lang="en-US" sz="3600" dirty="0" smtClean="0"/>
              <a:t>- trait that shows up in the organism (Capital letters. Ex: B, Bb)</a:t>
            </a:r>
          </a:p>
          <a:p>
            <a:pPr marL="514350" indent="-514350">
              <a:buAutoNum type="arabicPeriod"/>
            </a:pPr>
            <a:r>
              <a:rPr lang="en-US" sz="3600" u="sng" dirty="0" smtClean="0"/>
              <a:t>Recessive</a:t>
            </a:r>
            <a:r>
              <a:rPr lang="en-US" sz="3600" dirty="0" smtClean="0"/>
              <a:t>- is hidden if there is a dominant gene, but shows if there isn’t. (lowercase letters. Ex: b, bb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"/>
            <a:ext cx="3141985" cy="21110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04667" cy="1752599"/>
          </a:xfrm>
        </p:spPr>
        <p:txBody>
          <a:bodyPr/>
          <a:lstStyle/>
          <a:p>
            <a:r>
              <a:rPr lang="en-US" dirty="0" smtClean="0"/>
              <a:t>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sz="2800" dirty="0" smtClean="0"/>
              <a:t>Genotypes -genetic </a:t>
            </a:r>
            <a:r>
              <a:rPr lang="en-US" sz="2800" dirty="0"/>
              <a:t>make-up of the </a:t>
            </a:r>
            <a:r>
              <a:rPr lang="en-US" sz="2800" dirty="0" smtClean="0"/>
              <a:t>organism</a:t>
            </a:r>
          </a:p>
          <a:p>
            <a:pPr lvl="1"/>
            <a:r>
              <a:rPr lang="en-US" sz="2600" b="1" dirty="0" smtClean="0"/>
              <a:t>AA</a:t>
            </a:r>
          </a:p>
          <a:p>
            <a:pPr lvl="1"/>
            <a:r>
              <a:rPr lang="en-US" sz="2600" b="1" dirty="0" err="1" smtClean="0"/>
              <a:t>Aa</a:t>
            </a:r>
            <a:endParaRPr lang="en-US" sz="2600" b="1" dirty="0" smtClean="0"/>
          </a:p>
          <a:p>
            <a:pPr lvl="1"/>
            <a:r>
              <a:rPr lang="en-US" sz="2600" b="1" dirty="0" err="1" smtClean="0"/>
              <a:t>aa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6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723" y="144050"/>
            <a:ext cx="3725208" cy="1066799"/>
          </a:xfrm>
        </p:spPr>
        <p:txBody>
          <a:bodyPr/>
          <a:lstStyle/>
          <a:p>
            <a:r>
              <a:rPr lang="en-US" b="1" dirty="0" smtClean="0"/>
              <a:t>Phenotype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723" y="1143000"/>
            <a:ext cx="8031077" cy="3368674"/>
          </a:xfrm>
        </p:spPr>
        <p:txBody>
          <a:bodyPr/>
          <a:lstStyle/>
          <a:p>
            <a:r>
              <a:rPr lang="en-US" sz="4000" u="sng" dirty="0" smtClean="0"/>
              <a:t>Physical </a:t>
            </a:r>
            <a:r>
              <a:rPr lang="en-US" sz="4000" dirty="0" smtClean="0"/>
              <a:t>appearance of an organism</a:t>
            </a:r>
          </a:p>
          <a:p>
            <a:r>
              <a:rPr lang="en-US" sz="4000" dirty="0" err="1" smtClean="0"/>
              <a:t>SS,Ss,ss</a:t>
            </a:r>
            <a:r>
              <a:rPr lang="en-US" sz="4000" dirty="0" smtClean="0"/>
              <a:t>.           Ex. Pea texture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57600" y="3352800"/>
            <a:ext cx="4953000" cy="32689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1211</TotalTime>
  <Words>651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Corbel</vt:lpstr>
      <vt:lpstr>Parallax</vt:lpstr>
      <vt:lpstr>Heredity</vt:lpstr>
      <vt:lpstr>Unit Goal</vt:lpstr>
      <vt:lpstr>Today’s specific Learning Goal</vt:lpstr>
      <vt:lpstr>What is Genetics?</vt:lpstr>
      <vt:lpstr>Genetics</vt:lpstr>
      <vt:lpstr>Alleles</vt:lpstr>
      <vt:lpstr>Dominant vs. Recessive</vt:lpstr>
      <vt:lpstr>Genotypes</vt:lpstr>
      <vt:lpstr>Phenotype</vt:lpstr>
      <vt:lpstr>Compare and Contrast Phenotype and Genotype.</vt:lpstr>
      <vt:lpstr>Which of the following is a genotype?</vt:lpstr>
      <vt:lpstr>Which of the following is a phenotype?</vt:lpstr>
      <vt:lpstr>Which letter represents the dominant gene?</vt:lpstr>
      <vt:lpstr>Which Trait will be represented with the letter combination of Bb?</vt:lpstr>
      <vt:lpstr>Goal Review</vt:lpstr>
      <vt:lpstr>Genetics with a Smile</vt:lpstr>
      <vt:lpstr>Wrap Up</vt:lpstr>
      <vt:lpstr>Clicker Return</vt:lpstr>
      <vt:lpstr>Part 2- Heredity</vt:lpstr>
      <vt:lpstr>Punnett Squares</vt:lpstr>
      <vt:lpstr>Purebred vs. Hybrid</vt:lpstr>
      <vt:lpstr>PowerPoint Presentation</vt:lpstr>
      <vt:lpstr>PowerPoint Presentation</vt:lpstr>
    </vt:vector>
  </TitlesOfParts>
  <Company>Paul J. Hagerty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</dc:title>
  <dc:creator>Windows User</dc:creator>
  <cp:lastModifiedBy>Keene-krops, Natalie</cp:lastModifiedBy>
  <cp:revision>35</cp:revision>
  <dcterms:created xsi:type="dcterms:W3CDTF">2011-10-17T17:49:48Z</dcterms:created>
  <dcterms:modified xsi:type="dcterms:W3CDTF">2015-03-22T18:32:14Z</dcterms:modified>
</cp:coreProperties>
</file>