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56" r:id="rId4"/>
    <p:sldId id="257" r:id="rId5"/>
    <p:sldId id="258" r:id="rId6"/>
    <p:sldId id="259" r:id="rId7"/>
    <p:sldId id="268" r:id="rId8"/>
    <p:sldId id="271" r:id="rId9"/>
    <p:sldId id="269" r:id="rId10"/>
    <p:sldId id="263" r:id="rId11"/>
    <p:sldId id="260" r:id="rId12"/>
    <p:sldId id="261" r:id="rId13"/>
    <p:sldId id="262" r:id="rId14"/>
    <p:sldId id="265" r:id="rId15"/>
    <p:sldId id="266" r:id="rId16"/>
    <p:sldId id="270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BD733-E467-43D6-A929-5D1E7B35FB62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5B64-F465-4BB5-92E7-AB3C74776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5B64-F465-4BB5-92E7-AB3C74776B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52A68-1A38-4D75-A9B4-4668333E7C0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1CE9-C1DD-400F-B2A7-778B63F07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WLOpdmW4Oj8/S6ra-K6scEI/AAAAAAAAAI8/_qq9iHNMqJc/s1600/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maricopa.edu/faculty/farabee/biobk/96444c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p.berkeley.edu/archaea/NRPobsidianpool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www.ucmp.berkeley.edu/archaea/NRPoctopusspr.jpg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com/imgres?imgurl=http://upload.wikimedia.org/wikipedia/commons/thumb/3/3f/Ferns02.jpg/220px-Ferns02.jpg&amp;imgrefurl=http://en.wikipedia.org/wiki/Plant&amp;usg=__D4OTWCtsIQtCSC3-FjoLfRoFGLw=&amp;h=237&amp;w=220&amp;sz=34&amp;hl=en&amp;start=1&amp;zoom=1&amp;tbnid=Xh9mSRn37S_NjM:&amp;tbnh=109&amp;tbnw=101&amp;ei=l8FGUJ-pLpHk9gSz44GYDQ&amp;prev=/search?q=plants&amp;um=1&amp;hl=en&amp;gbv=2&amp;tbm=isch&amp;um=1&amp;itbs=1" TargetMode="External"/><Relationship Id="rId7" Type="http://schemas.openxmlformats.org/officeDocument/2006/relationships/hyperlink" Target="http://www.google.com/imgres?imgurl=http://www.ucmp.berkeley.edu/fungi/basidio/mushroomsi.gif&amp;imgrefurl=http://www.ucmp.berkeley.edu/fungi/fungi.html&amp;usg=__XviW5mQfC9Q9KMq4ENrArI-4WFA=&amp;h=382&amp;w=570&amp;sz=118&amp;hl=en&amp;start=2&amp;zoom=1&amp;tbnid=gR-JDCBXxLHt9M:&amp;tbnh=90&amp;tbnw=134&amp;ei=zcFGUJqQApPo8gTXvYCIAg&amp;prev=/search?q=fungi&amp;um=1&amp;hl=en&amp;gbv=2&amp;tbm=isch&amp;um=1&amp;itbs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imgres?imgurl=http://shechive.files.wordpress.com/2011/01/cute-animals-18.jpg?w=920&amp;h=699&amp;imgrefurl=http://theberry.com/2011/01/04/daily-awww-whats-better-than-cute-animal-pics-hi-res-ones-30-hq-photos/&amp;usg=__bTFdSNtlDOmp9LQgHETgC2QwclU=&amp;h=699&amp;w=920&amp;sz=141&amp;hl=en&amp;start=19&amp;zoom=1&amp;tbnid=2OTgykb1gqn9cM:&amp;tbnh=112&amp;tbnw=147&amp;ei=rcFGUKzYNomI9QTY5YC4DA&amp;prev=/search?q=animals&amp;um=1&amp;hl=en&amp;gbv=2&amp;tbm=isch&amp;um=1&amp;itbs=1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verage_prokaryote_cell-_en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upload.wikimedia.org/wikipedia/commons/thumb/d/dc/Sweetbay_Magnolia_Magnolia_virginiana_Flower_Closeup_2242px.jpg/240px-Sweetbay_Magnolia_Magnolia_virginiana_Flower_Closeup_2242px.jpg&amp;imgrefurl=http://en.wikipedia.org/wiki/Flowering_plant&amp;usg=__vc2BhKaRQtZb7oaujeuQgrSYfWg=&amp;h=226&amp;w=240&amp;sz=21&amp;hl=en&amp;start=13&amp;zoom=1&amp;tbnid=Vr4qLRzyR_AmkM:&amp;tbnh=104&amp;tbnw=110&amp;ei=ardGUMn1GYmm9AT034DQCg&amp;prev=/search?q=plants&amp;um=1&amp;hl=en&amp;gbv=2&amp;tbm=isch&amp;um=1&amp;itbs=1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2.bp.blogspot.com/_W90V87w3sr8/TNsGpcyhjQI/AAAAAAAAAJ4/8sY9md0zkSg/s1600/bobcat_lying%5b1%5d.jpg&amp;imgrefurl=http://true-wildlife.blogspot.com/2010/11/bobcat.html&amp;usg=__AwHlU2BhhebPd-12gyqUDxg_3F0=&amp;h=675&amp;w=900&amp;sz=481&amp;hl=en&amp;start=7&amp;zoom=1&amp;tbnid=ZsJ-Oyc7UZhvWM:&amp;tbnh=110&amp;tbnw=146&amp;ei=3LdGUISoJJGQ8wTQrICgCw&amp;prev=/search?q=bobcat&amp;um=1&amp;hl=en&amp;gbv=2&amp;tbm=isch&amp;um=1&amp;itbs=1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Friday!!! (you made it!)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Bellwork:</a:t>
            </a:r>
          </a:p>
          <a:p>
            <a:pPr lvl="1"/>
            <a:r>
              <a:rPr lang="en-US" sz="3200" dirty="0" smtClean="0"/>
              <a:t>Complete Figure 5 on page 332. Read the paragraph at the top to understand the difference between a field guide and a taxonomic key (dichotomous key).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When you are done, use the </a:t>
            </a:r>
          </a:p>
          <a:p>
            <a:pPr marL="457200" lvl="1" indent="0">
              <a:buNone/>
            </a:pPr>
            <a:r>
              <a:rPr lang="en-US" sz="3200" dirty="0" smtClean="0"/>
              <a:t>same key to identify the creatures </a:t>
            </a:r>
          </a:p>
          <a:p>
            <a:pPr marL="457200" lvl="1" indent="0">
              <a:buNone/>
            </a:pPr>
            <a:r>
              <a:rPr lang="en-US" sz="3200" dirty="0" smtClean="0"/>
              <a:t>on page 333.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" b="97924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18" y="3657600"/>
            <a:ext cx="285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04850"/>
            <a:ext cx="903271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8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Three domains of Life</a:t>
            </a:r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29698" name="Picture 2" descr="http://1.bp.blogspot.com/_WLOpdmW4Oj8/S6ra-K6scEI/AAAAAAAAAI8/_qq9iHNMqJc/s320/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6248400" cy="558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Albertus Medium" panose="020E0602030304020304" pitchFamily="34" charset="0"/>
              </a:rPr>
              <a:t>1. Bacteria</a:t>
            </a:r>
          </a:p>
          <a:p>
            <a:r>
              <a:rPr lang="en-US" dirty="0" smtClean="0">
                <a:latin typeface="Albertus Medium" panose="020E0602030304020304" pitchFamily="34" charset="0"/>
              </a:rPr>
              <a:t>Prokaryotic</a:t>
            </a:r>
          </a:p>
          <a:p>
            <a:r>
              <a:rPr lang="en-US" dirty="0" err="1" smtClean="0">
                <a:latin typeface="Albertus Medium" panose="020E0602030304020304" pitchFamily="34" charset="0"/>
              </a:rPr>
              <a:t>Autotropic</a:t>
            </a:r>
            <a:r>
              <a:rPr lang="en-US" dirty="0" smtClean="0">
                <a:latin typeface="Albertus Medium" panose="020E0602030304020304" pitchFamily="34" charset="0"/>
              </a:rPr>
              <a:t> and </a:t>
            </a:r>
            <a:r>
              <a:rPr lang="en-US" dirty="0" err="1" smtClean="0">
                <a:latin typeface="Albertus Medium" panose="020E0602030304020304" pitchFamily="34" charset="0"/>
              </a:rPr>
              <a:t>Heterotropic</a:t>
            </a:r>
            <a:endParaRPr lang="en-US" dirty="0" smtClean="0">
              <a:latin typeface="Albertus Medium" panose="020E0602030304020304" pitchFamily="34" charset="0"/>
            </a:endParaRPr>
          </a:p>
          <a:p>
            <a:r>
              <a:rPr lang="en-US" dirty="0" smtClean="0">
                <a:latin typeface="Albertus Medium" panose="020E0602030304020304" pitchFamily="34" charset="0"/>
              </a:rPr>
              <a:t>Found Everywhere</a:t>
            </a:r>
          </a:p>
          <a:p>
            <a:r>
              <a:rPr lang="en-US" dirty="0" smtClean="0">
                <a:latin typeface="Albertus Medium" panose="020E0602030304020304" pitchFamily="34" charset="0"/>
              </a:rPr>
              <a:t>Unicellular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2562225" cy="2029485"/>
          </a:xfrm>
          <a:prstGeom prst="rect">
            <a:avLst/>
          </a:prstGeom>
          <a:noFill/>
        </p:spPr>
      </p:pic>
      <p:pic>
        <p:nvPicPr>
          <p:cNvPr id="27652" name="Picture 4" descr="http://www.magma.ca/~pavel/science/str-t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148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Albertus Medium" panose="020E0602030304020304" pitchFamily="34" charset="0"/>
              </a:rPr>
              <a:t>2. </a:t>
            </a:r>
            <a:r>
              <a:rPr lang="en-US" sz="3600" b="1" dirty="0" err="1" smtClean="0">
                <a:latin typeface="Albertus Medium" panose="020E0602030304020304" pitchFamily="34" charset="0"/>
              </a:rPr>
              <a:t>Archaea</a:t>
            </a:r>
            <a:endParaRPr lang="en-US" sz="3600" b="1" dirty="0" smtClean="0">
              <a:latin typeface="Albertus Medium" panose="020E0602030304020304" pitchFamily="34" charset="0"/>
            </a:endParaRPr>
          </a:p>
          <a:p>
            <a:r>
              <a:rPr lang="en-US" dirty="0" smtClean="0">
                <a:latin typeface="Albertus Medium" panose="020E0602030304020304" pitchFamily="34" charset="0"/>
              </a:rPr>
              <a:t>Prokaryotic</a:t>
            </a:r>
          </a:p>
          <a:p>
            <a:r>
              <a:rPr lang="en-US" dirty="0" err="1" smtClean="0">
                <a:latin typeface="Albertus Medium" panose="020E0602030304020304" pitchFamily="34" charset="0"/>
              </a:rPr>
              <a:t>Autotropic</a:t>
            </a:r>
            <a:r>
              <a:rPr lang="en-US" dirty="0" smtClean="0">
                <a:latin typeface="Albertus Medium" panose="020E0602030304020304" pitchFamily="34" charset="0"/>
              </a:rPr>
              <a:t> and </a:t>
            </a:r>
            <a:r>
              <a:rPr lang="en-US" dirty="0" err="1" smtClean="0">
                <a:latin typeface="Albertus Medium" panose="020E0602030304020304" pitchFamily="34" charset="0"/>
              </a:rPr>
              <a:t>heterotropic</a:t>
            </a:r>
            <a:endParaRPr lang="en-US" dirty="0" smtClean="0">
              <a:latin typeface="Albertus Medium" panose="020E0602030304020304" pitchFamily="34" charset="0"/>
            </a:endParaRPr>
          </a:p>
          <a:p>
            <a:r>
              <a:rPr lang="en-US" dirty="0" smtClean="0">
                <a:latin typeface="Albertus Medium" panose="020E0602030304020304" pitchFamily="34" charset="0"/>
              </a:rPr>
              <a:t>Chemical makeup is different from bacteria</a:t>
            </a:r>
          </a:p>
          <a:p>
            <a:r>
              <a:rPr lang="en-US" dirty="0" smtClean="0">
                <a:latin typeface="Albertus Medium" panose="020E0602030304020304" pitchFamily="34" charset="0"/>
              </a:rPr>
              <a:t>Found in extreme environments</a:t>
            </a:r>
            <a:endParaRPr lang="en-US" dirty="0">
              <a:latin typeface="Albertus Medium" panose="020E06020303040203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Octopus Spr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3314700" cy="2209800"/>
          </a:xfrm>
          <a:prstGeom prst="rect">
            <a:avLst/>
          </a:prstGeom>
          <a:noFill/>
        </p:spPr>
      </p:pic>
      <p:pic>
        <p:nvPicPr>
          <p:cNvPr id="25604" name="Picture 4" descr="Octopus Spr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7338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latin typeface="Albertus Medium" panose="020E0602030304020304" pitchFamily="34" charset="0"/>
              </a:rPr>
              <a:t>3. </a:t>
            </a:r>
            <a:r>
              <a:rPr lang="en-US" sz="3900" b="1" dirty="0" err="1" smtClean="0">
                <a:latin typeface="Albertus Medium" panose="020E0602030304020304" pitchFamily="34" charset="0"/>
              </a:rPr>
              <a:t>Eukarya</a:t>
            </a:r>
            <a:endParaRPr lang="en-US" sz="3900" b="1" dirty="0" smtClean="0">
              <a:latin typeface="Albertus Medium" panose="020E0602030304020304" pitchFamily="34" charset="0"/>
            </a:endParaRPr>
          </a:p>
          <a:p>
            <a:r>
              <a:rPr lang="en-US" dirty="0" smtClean="0">
                <a:latin typeface="Albertus Medium" panose="020E0602030304020304" pitchFamily="34" charset="0"/>
              </a:rPr>
              <a:t>Eukaryotic</a:t>
            </a:r>
          </a:p>
          <a:p>
            <a:r>
              <a:rPr lang="en-US" dirty="0" err="1" smtClean="0">
                <a:latin typeface="Albertus Medium" panose="020E0602030304020304" pitchFamily="34" charset="0"/>
              </a:rPr>
              <a:t>Protistis-uni</a:t>
            </a:r>
            <a:r>
              <a:rPr lang="en-US" dirty="0" smtClean="0">
                <a:latin typeface="Albertus Medium" panose="020E0602030304020304" pitchFamily="34" charset="0"/>
              </a:rPr>
              <a:t> and multi-cellular; </a:t>
            </a:r>
            <a:r>
              <a:rPr lang="en-US" dirty="0" err="1" smtClean="0">
                <a:latin typeface="Albertus Medium" panose="020E0602030304020304" pitchFamily="34" charset="0"/>
              </a:rPr>
              <a:t>autotropic</a:t>
            </a:r>
            <a:r>
              <a:rPr lang="en-US" dirty="0" smtClean="0">
                <a:latin typeface="Albertus Medium" panose="020E0602030304020304" pitchFamily="34" charset="0"/>
              </a:rPr>
              <a:t> and </a:t>
            </a:r>
            <a:r>
              <a:rPr lang="en-US" dirty="0" err="1" smtClean="0">
                <a:latin typeface="Albertus Medium" panose="020E0602030304020304" pitchFamily="34" charset="0"/>
              </a:rPr>
              <a:t>heterotropic</a:t>
            </a:r>
            <a:endParaRPr lang="en-US" dirty="0" smtClean="0">
              <a:latin typeface="Albertus Medium" panose="020E0602030304020304" pitchFamily="34" charset="0"/>
            </a:endParaRPr>
          </a:p>
          <a:p>
            <a:r>
              <a:rPr lang="en-US" dirty="0" smtClean="0">
                <a:latin typeface="Albertus Medium" panose="020E0602030304020304" pitchFamily="34" charset="0"/>
              </a:rPr>
              <a:t>Fungi-</a:t>
            </a:r>
            <a:r>
              <a:rPr lang="en-US" dirty="0" err="1" smtClean="0">
                <a:latin typeface="Albertus Medium" panose="020E0602030304020304" pitchFamily="34" charset="0"/>
              </a:rPr>
              <a:t>multicullular</a:t>
            </a:r>
            <a:r>
              <a:rPr lang="en-US" dirty="0" smtClean="0">
                <a:latin typeface="Albertus Medium" panose="020E0602030304020304" pitchFamily="34" charset="0"/>
              </a:rPr>
              <a:t> and </a:t>
            </a:r>
            <a:r>
              <a:rPr lang="en-US" dirty="0" err="1" smtClean="0">
                <a:latin typeface="Albertus Medium" panose="020E0602030304020304" pitchFamily="34" charset="0"/>
              </a:rPr>
              <a:t>heterotropic</a:t>
            </a:r>
            <a:endParaRPr lang="en-US" dirty="0" smtClean="0">
              <a:latin typeface="Albertus Medium" panose="020E0602030304020304" pitchFamily="34" charset="0"/>
            </a:endParaRPr>
          </a:p>
          <a:p>
            <a:r>
              <a:rPr lang="en-US" dirty="0" smtClean="0">
                <a:latin typeface="Albertus Medium" panose="020E0602030304020304" pitchFamily="34" charset="0"/>
              </a:rPr>
              <a:t>Plants-</a:t>
            </a:r>
            <a:r>
              <a:rPr lang="en-US" dirty="0" err="1" smtClean="0">
                <a:latin typeface="Albertus Medium" panose="020E0602030304020304" pitchFamily="34" charset="0"/>
              </a:rPr>
              <a:t>mulitcellular</a:t>
            </a:r>
            <a:r>
              <a:rPr lang="en-US" dirty="0" smtClean="0">
                <a:latin typeface="Albertus Medium" panose="020E0602030304020304" pitchFamily="34" charset="0"/>
              </a:rPr>
              <a:t> and </a:t>
            </a:r>
            <a:r>
              <a:rPr lang="en-US" dirty="0" err="1" smtClean="0">
                <a:latin typeface="Albertus Medium" panose="020E0602030304020304" pitchFamily="34" charset="0"/>
              </a:rPr>
              <a:t>autotropic</a:t>
            </a:r>
            <a:endParaRPr lang="en-US" dirty="0" smtClean="0">
              <a:latin typeface="Albertus Medium" panose="020E0602030304020304" pitchFamily="34" charset="0"/>
            </a:endParaRPr>
          </a:p>
          <a:p>
            <a:r>
              <a:rPr lang="en-US" dirty="0" smtClean="0">
                <a:latin typeface="Albertus Medium" panose="020E0602030304020304" pitchFamily="34" charset="0"/>
              </a:rPr>
              <a:t>Animals-</a:t>
            </a:r>
            <a:r>
              <a:rPr lang="en-US" dirty="0" err="1" smtClean="0">
                <a:latin typeface="Albertus Medium" panose="020E0602030304020304" pitchFamily="34" charset="0"/>
              </a:rPr>
              <a:t>muliticellular</a:t>
            </a:r>
            <a:r>
              <a:rPr lang="en-US" dirty="0" smtClean="0">
                <a:latin typeface="Albertus Medium" panose="020E0602030304020304" pitchFamily="34" charset="0"/>
              </a:rPr>
              <a:t> and </a:t>
            </a:r>
            <a:r>
              <a:rPr lang="en-US" dirty="0" err="1" smtClean="0">
                <a:latin typeface="Albertus Medium" panose="020E0602030304020304" pitchFamily="34" charset="0"/>
              </a:rPr>
              <a:t>heterotropic</a:t>
            </a:r>
            <a:endParaRPr lang="en-US" dirty="0">
              <a:latin typeface="Albertus Medium" panose="020E06020303040203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23554" name="Picture 2" descr="http://t2.gstatic.com/images?q=tbn:ANd9GcS-wVsPHPKLzI1nNJ948UdIUaoWfW2Y0qvV4pIw8TPtfwZ2Hzpv8nWBe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95400"/>
            <a:ext cx="2362200" cy="1726949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TsDhXFv8aP4oc0bnjVbYuE8R0GY0blqArU7dokK0-rdGUHiMhq6RWncMIJ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200400"/>
            <a:ext cx="2362200" cy="1680030"/>
          </a:xfrm>
          <a:prstGeom prst="rect">
            <a:avLst/>
          </a:prstGeom>
          <a:noFill/>
        </p:spPr>
      </p:pic>
      <p:pic>
        <p:nvPicPr>
          <p:cNvPr id="23558" name="Picture 6" descr="http://t1.gstatic.com/images?q=tbn:ANd9GcSXaposEUNEaWM9Hn9_m6DIdvmDzKDw1ypeAtpOrNkVhtterCEzi247q0e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029200"/>
            <a:ext cx="2382517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True or False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bertus Medium" panose="020E0602030304020304" pitchFamily="34" charset="0"/>
              </a:rPr>
              <a:t>Domain Eukarya contains unicellular and multicellular organisms.</a:t>
            </a:r>
            <a:endParaRPr lang="en-US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5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True or False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bertus Medium" panose="020E0602030304020304" pitchFamily="34" charset="0"/>
              </a:rPr>
              <a:t>Bacteria can be found in your gut.</a:t>
            </a:r>
            <a:endParaRPr lang="en-US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3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bertus Extra Bold" panose="020E0802040304020204" pitchFamily="34" charset="0"/>
              </a:rPr>
              <a:t>Multiple Choice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lbertus Medium" panose="020E0602030304020304" pitchFamily="34" charset="0"/>
              </a:rPr>
              <a:t>Which of the following is </a:t>
            </a:r>
            <a:r>
              <a:rPr lang="en-US" b="1" dirty="0" smtClean="0">
                <a:latin typeface="Albertus Medium" panose="020E0602030304020304" pitchFamily="34" charset="0"/>
              </a:rPr>
              <a:t>TRUE </a:t>
            </a:r>
            <a:r>
              <a:rPr lang="en-US" dirty="0">
                <a:latin typeface="Albertus Medium" panose="020E0602030304020304" pitchFamily="34" charset="0"/>
              </a:rPr>
              <a:t>about Archaea</a:t>
            </a:r>
            <a:r>
              <a:rPr lang="en-US" dirty="0" smtClean="0">
                <a:latin typeface="Albertus Medium" panose="020E0602030304020304" pitchFamily="34" charset="0"/>
              </a:rPr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Have a nucleus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Only autotrophic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Same chemical makeup as bacteria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Found in extreme environments</a:t>
            </a:r>
            <a:endParaRPr lang="en-US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1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Rate Yourself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bertus Medium" panose="020E0602030304020304" pitchFamily="34" charset="0"/>
              </a:rPr>
              <a:t>How well do you feel you understand this information?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lbertus Medium" panose="020E06020303040203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087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Domains and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 out your notebooks and continue your Lesson 2 notes with this title.</a:t>
            </a:r>
          </a:p>
          <a:p>
            <a:endParaRPr lang="en-US" sz="3600" dirty="0"/>
          </a:p>
          <a:p>
            <a:r>
              <a:rPr lang="en-US" sz="3600" dirty="0" smtClean="0"/>
              <a:t>Remember, you can use doodle notes at any time while you are taking notes.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349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Domains and Kingdoms</a:t>
            </a:r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267200" cy="59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bertus Extra Bold" panose="020E0802040304020204" pitchFamily="34" charset="0"/>
              </a:rPr>
              <a:t>How are organisms classified?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Albertus Medium" panose="020E0602030304020304" pitchFamily="34" charset="0"/>
              </a:rPr>
              <a:t>1. </a:t>
            </a:r>
            <a:r>
              <a:rPr lang="en-US" sz="4000" dirty="0" smtClean="0">
                <a:latin typeface="Albertus Medium" panose="020E0602030304020304" pitchFamily="34" charset="0"/>
              </a:rPr>
              <a:t>By</a:t>
            </a:r>
            <a:r>
              <a:rPr lang="en-US" sz="4000" b="1" dirty="0" smtClean="0">
                <a:latin typeface="Albertus Medium" panose="020E06020303040203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cell</a:t>
            </a:r>
            <a:r>
              <a:rPr lang="en-US" sz="4000" b="1" dirty="0" smtClean="0">
                <a:latin typeface="Albertus Medium" panose="020E0602030304020304" pitchFamily="34" charset="0"/>
              </a:rPr>
              <a:t> </a:t>
            </a:r>
            <a:r>
              <a:rPr lang="en-US" sz="4000" dirty="0" smtClean="0">
                <a:latin typeface="Albertus Medium" panose="020E0602030304020304" pitchFamily="34" charset="0"/>
              </a:rPr>
              <a:t>Type</a:t>
            </a:r>
          </a:p>
          <a:p>
            <a:pPr marL="742950" indent="-742950">
              <a:buAutoNum type="alphaLcPeriod"/>
            </a:pPr>
            <a:r>
              <a:rPr lang="en-US" sz="40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Prokaryotic</a:t>
            </a:r>
            <a:r>
              <a:rPr lang="en-US" sz="4000" dirty="0" smtClean="0">
                <a:latin typeface="Albertus Medium" panose="020E0602030304020304" pitchFamily="34" charset="0"/>
              </a:rPr>
              <a:t>-lack a nucleus</a:t>
            </a:r>
          </a:p>
          <a:p>
            <a:pPr marL="742950" indent="-742950">
              <a:buNone/>
            </a:pPr>
            <a:r>
              <a:rPr lang="en-US" sz="4000" dirty="0" smtClean="0">
                <a:latin typeface="Albertus Medium" panose="020E0602030304020304" pitchFamily="34" charset="0"/>
              </a:rPr>
              <a:t>ex. Bacteria</a:t>
            </a:r>
          </a:p>
          <a:p>
            <a:pPr marL="742950" indent="-742950">
              <a:buAutoNum type="alphaLcPeriod"/>
            </a:pPr>
            <a:r>
              <a:rPr lang="en-US" sz="40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Eukaryotic</a:t>
            </a:r>
            <a:r>
              <a:rPr lang="en-US" sz="4000" dirty="0" smtClean="0">
                <a:latin typeface="Albertus Medium" panose="020E0602030304020304" pitchFamily="34" charset="0"/>
              </a:rPr>
              <a:t>-Has a nucleus</a:t>
            </a:r>
          </a:p>
          <a:p>
            <a:pPr marL="742950" indent="-742950">
              <a:buNone/>
            </a:pPr>
            <a:r>
              <a:rPr lang="en-US" sz="4000" dirty="0">
                <a:latin typeface="Albertus Medium" panose="020E0602030304020304" pitchFamily="34" charset="0"/>
              </a:rPr>
              <a:t>e</a:t>
            </a:r>
            <a:r>
              <a:rPr lang="en-US" sz="4000" dirty="0" smtClean="0">
                <a:latin typeface="Albertus Medium" panose="020E0602030304020304" pitchFamily="34" charset="0"/>
              </a:rPr>
              <a:t>x. Plant and animal cells</a:t>
            </a:r>
            <a:endParaRPr lang="en-US" sz="4000" dirty="0">
              <a:latin typeface="Albertus Medium" panose="020E0602030304020304" pitchFamily="34" charset="0"/>
            </a:endParaRPr>
          </a:p>
        </p:txBody>
      </p:sp>
      <p:pic>
        <p:nvPicPr>
          <p:cNvPr id="2050" name="Picture 2" descr="http://upload.wikimedia.org/wikipedia/commons/thumb/5/5a/Average_prokaryote_cell-_en.svg/300px-Average_prokaryote_cell-_e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399" y="1219200"/>
            <a:ext cx="3044877" cy="2476501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a/ae/Plant_cell_structure_svg.svg/350px-Plant_cell_structure_svg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9" y="3733800"/>
            <a:ext cx="3646289" cy="2667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819400" y="29718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95600" y="46482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How are organisms classified?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2. Ability to </a:t>
            </a:r>
            <a:r>
              <a:rPr lang="en-US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make</a:t>
            </a:r>
            <a:r>
              <a:rPr lang="en-US" dirty="0" smtClean="0">
                <a:latin typeface="Albertus Medium" panose="020E0602030304020304" pitchFamily="34" charset="0"/>
              </a:rPr>
              <a:t> food</a:t>
            </a:r>
          </a:p>
          <a:p>
            <a:pPr marL="514350" indent="-514350">
              <a:buAutoNum type="alphaLcPeriod"/>
            </a:pPr>
            <a:r>
              <a:rPr lang="en-US" b="1" dirty="0">
                <a:solidFill>
                  <a:schemeClr val="bg1"/>
                </a:solidFill>
                <a:latin typeface="Albertus Medium" panose="020E0602030304020304" pitchFamily="34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utotrophs</a:t>
            </a:r>
            <a:r>
              <a:rPr lang="en-US" dirty="0" smtClean="0">
                <a:latin typeface="Albertus Medium" panose="020E0602030304020304" pitchFamily="34" charset="0"/>
              </a:rPr>
              <a:t>-make their own food</a:t>
            </a:r>
          </a:p>
          <a:p>
            <a:pPr marL="514350" indent="-514350"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Ex. Plants, some </a:t>
            </a:r>
            <a:r>
              <a:rPr lang="en-US" dirty="0" err="1" smtClean="0">
                <a:latin typeface="Albertus Medium" panose="020E0602030304020304" pitchFamily="34" charset="0"/>
              </a:rPr>
              <a:t>protists</a:t>
            </a:r>
            <a:r>
              <a:rPr lang="en-US" dirty="0" smtClean="0">
                <a:latin typeface="Albertus Medium" panose="020E0602030304020304" pitchFamily="34" charset="0"/>
              </a:rPr>
              <a:t>, and bacteria</a:t>
            </a:r>
          </a:p>
          <a:p>
            <a:pPr marL="514350" indent="-514350"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b. </a:t>
            </a:r>
            <a:r>
              <a:rPr lang="en-US" b="1" dirty="0">
                <a:solidFill>
                  <a:schemeClr val="bg1"/>
                </a:solidFill>
                <a:latin typeface="Albertus Medium" panose="020E0602030304020304" pitchFamily="34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eterotrophs</a:t>
            </a:r>
            <a:r>
              <a:rPr lang="en-US" dirty="0" smtClean="0">
                <a:latin typeface="Albertus Medium" panose="020E0602030304020304" pitchFamily="34" charset="0"/>
              </a:rPr>
              <a:t>-cannot make their own food</a:t>
            </a:r>
          </a:p>
          <a:p>
            <a:pPr marL="514350" indent="-514350"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Ex. Animals and fungi</a:t>
            </a:r>
            <a:endParaRPr lang="en-US" dirty="0">
              <a:latin typeface="Albertus Medium" panose="020E0602030304020304" pitchFamily="34" charset="0"/>
            </a:endParaRPr>
          </a:p>
        </p:txBody>
      </p:sp>
      <p:pic>
        <p:nvPicPr>
          <p:cNvPr id="19458" name="Picture 2" descr="http://t2.gstatic.com/images?q=tbn:ANd9GcSrt3Bgb1_65hlcqhayuFps50m0m_R946V3OgLEQPnAWf-uFP5N-kwqWq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1962150" cy="1855126"/>
          </a:xfrm>
          <a:prstGeom prst="rect">
            <a:avLst/>
          </a:prstGeom>
          <a:noFill/>
        </p:spPr>
      </p:pic>
      <p:pic>
        <p:nvPicPr>
          <p:cNvPr id="19460" name="Picture 4" descr="http://t2.gstatic.com/images?q=tbn:ANd9GcQsoPWQX6XXmy5CfPBHdzdnlj6lE-u_YgUGC4KNJ2jGw3SahhKoGjMHli8_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114800"/>
            <a:ext cx="2381250" cy="1794094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thumb/9/99/Amanita_phalloides_1.JPG/220px-Amanita_phalloides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038600"/>
            <a:ext cx="1689100" cy="224957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895600" y="2362200"/>
            <a:ext cx="2971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4800600"/>
            <a:ext cx="2971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5410200"/>
            <a:ext cx="3581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How are organisms classified?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3. </a:t>
            </a:r>
            <a:r>
              <a:rPr lang="en-US" b="1" dirty="0" smtClean="0">
                <a:latin typeface="Albertus Medium" panose="020E0602030304020304" pitchFamily="34" charset="0"/>
              </a:rPr>
              <a:t>Cell number</a:t>
            </a:r>
          </a:p>
          <a:p>
            <a:pPr marL="514350" indent="-514350">
              <a:buAutoNum type="alphaLcPeriod"/>
            </a:pPr>
            <a:r>
              <a:rPr lang="en-US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Unicellular</a:t>
            </a:r>
          </a:p>
          <a:p>
            <a:pPr marL="514350" indent="-514350"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Ex. Bacteria, </a:t>
            </a:r>
            <a:r>
              <a:rPr lang="en-US" dirty="0" err="1" smtClean="0">
                <a:latin typeface="Albertus Medium" panose="020E0602030304020304" pitchFamily="34" charset="0"/>
              </a:rPr>
              <a:t>archaea</a:t>
            </a:r>
            <a:r>
              <a:rPr lang="en-US" dirty="0" smtClean="0">
                <a:latin typeface="Albertus Medium" panose="020E0602030304020304" pitchFamily="34" charset="0"/>
              </a:rPr>
              <a:t>, most </a:t>
            </a:r>
            <a:r>
              <a:rPr lang="en-US" dirty="0" err="1" smtClean="0">
                <a:latin typeface="Albertus Medium" panose="020E0602030304020304" pitchFamily="34" charset="0"/>
              </a:rPr>
              <a:t>protists</a:t>
            </a:r>
            <a:endParaRPr lang="en-US" dirty="0" smtClean="0">
              <a:latin typeface="Albertus Medium" panose="020E0602030304020304" pitchFamily="34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b. </a:t>
            </a:r>
            <a:r>
              <a:rPr lang="en-US" b="1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Multicellular</a:t>
            </a:r>
            <a:endParaRPr lang="en-US" b="1" dirty="0" smtClean="0">
              <a:solidFill>
                <a:schemeClr val="bg1"/>
              </a:solidFill>
              <a:latin typeface="Albertus Medium" panose="020E0602030304020304" pitchFamily="34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Albertus Medium" panose="020E0602030304020304" pitchFamily="34" charset="0"/>
              </a:rPr>
              <a:t>Ex. Plants, animals and some </a:t>
            </a:r>
            <a:r>
              <a:rPr lang="en-US" dirty="0" err="1" smtClean="0">
                <a:latin typeface="Albertus Medium" panose="020E0602030304020304" pitchFamily="34" charset="0"/>
              </a:rPr>
              <a:t>protists</a:t>
            </a:r>
            <a:endParaRPr lang="en-US" dirty="0">
              <a:latin typeface="Albertus Medium" panose="020E06020303040203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10" name="Picture 6" descr="http://163.16.28.248/bio/activelearner/44/images/ch44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3429000" cy="2609850"/>
          </a:xfrm>
          <a:prstGeom prst="rect">
            <a:avLst/>
          </a:prstGeom>
          <a:noFill/>
        </p:spPr>
      </p:pic>
      <p:pic>
        <p:nvPicPr>
          <p:cNvPr id="21512" name="Picture 8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670300" cy="27527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3124200" y="2743200"/>
            <a:ext cx="2133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4724400"/>
            <a:ext cx="2514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True or False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bertus Medium" panose="020E0602030304020304" pitchFamily="34" charset="0"/>
              </a:rPr>
              <a:t>Prokaryotic cells have a nucleus.</a:t>
            </a:r>
            <a:endParaRPr lang="en-US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9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True or False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bertus Medium" panose="020E0602030304020304" pitchFamily="34" charset="0"/>
              </a:rPr>
              <a:t>Heterotrophs can make their own food.</a:t>
            </a:r>
            <a:endParaRPr lang="en-US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anose="020E0802040304020204" pitchFamily="34" charset="0"/>
              </a:rPr>
              <a:t>Multiple Choice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bertus Medium" panose="020E0602030304020304" pitchFamily="34" charset="0"/>
              </a:rPr>
              <a:t>All of the following are ways organisms are classified </a:t>
            </a:r>
            <a:r>
              <a:rPr lang="en-US" b="1" dirty="0" smtClean="0">
                <a:latin typeface="Albertus Medium" panose="020E0602030304020304" pitchFamily="34" charset="0"/>
              </a:rPr>
              <a:t>except: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Cell type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How they move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Cell number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lbertus Medium" panose="020E0602030304020304" pitchFamily="34" charset="0"/>
              </a:rPr>
              <a:t>Ability to make food</a:t>
            </a:r>
          </a:p>
        </p:txBody>
      </p:sp>
    </p:spTree>
    <p:extLst>
      <p:ext uri="{BB962C8B-B14F-4D97-AF65-F5344CB8AC3E}">
        <p14:creationId xmlns:p14="http://schemas.microsoft.com/office/powerpoint/2010/main" val="498591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361</Words>
  <Application>Microsoft Office PowerPoint</Application>
  <PresentationFormat>On-screen Show (4:3)</PresentationFormat>
  <Paragraphs>84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Happy Friday!!! (you made it!)</vt:lpstr>
      <vt:lpstr>Notes: Domains and Kingdoms</vt:lpstr>
      <vt:lpstr>Domains and Kingdoms</vt:lpstr>
      <vt:lpstr>How are organisms classified?</vt:lpstr>
      <vt:lpstr>How are organisms classified?</vt:lpstr>
      <vt:lpstr>How are organisms classified?</vt:lpstr>
      <vt:lpstr>True or False</vt:lpstr>
      <vt:lpstr>True or False</vt:lpstr>
      <vt:lpstr>Multiple Choice</vt:lpstr>
      <vt:lpstr>Three domains of Life</vt:lpstr>
      <vt:lpstr>Three domains of Life</vt:lpstr>
      <vt:lpstr>Three domains of Life</vt:lpstr>
      <vt:lpstr>Three domains of Life</vt:lpstr>
      <vt:lpstr>True or False</vt:lpstr>
      <vt:lpstr>True or False</vt:lpstr>
      <vt:lpstr>Multiple Choice</vt:lpstr>
      <vt:lpstr>Rate Yourself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Domains and Kingdoms</dc:title>
  <dc:creator>Melanie</dc:creator>
  <cp:lastModifiedBy>Windows User</cp:lastModifiedBy>
  <cp:revision>16</cp:revision>
  <dcterms:created xsi:type="dcterms:W3CDTF">2012-09-05T02:09:47Z</dcterms:created>
  <dcterms:modified xsi:type="dcterms:W3CDTF">2014-09-19T12:45:06Z</dcterms:modified>
</cp:coreProperties>
</file>