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2" r:id="rId2"/>
    <p:sldId id="256" r:id="rId3"/>
    <p:sldId id="257" r:id="rId4"/>
    <p:sldId id="258" r:id="rId5"/>
    <p:sldId id="263" r:id="rId6"/>
    <p:sldId id="270" r:id="rId7"/>
    <p:sldId id="259" r:id="rId8"/>
    <p:sldId id="269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71" r:id="rId17"/>
  </p:sldIdLst>
  <p:sldSz cx="9144000" cy="6858000" type="screen4x3"/>
  <p:notesSz cx="6858000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670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9306A-24D8-4799-A89F-B1FA33854D76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87875" cy="344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0863"/>
            <a:ext cx="5486400" cy="4130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3895D-0E63-4FA0-BCF2-669050CD3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0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3895D-0E63-4FA0-BCF2-669050CD33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92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3895D-0E63-4FA0-BCF2-669050CD33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18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5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6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0389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50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8196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48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12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4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4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8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7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1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0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1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5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4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6215B-0DF4-4FEE-9769-11DDBAE67CF3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0DE066-974C-4548-A375-2B4631ADDB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9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egLVn_1oCE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/>
          <a:lstStyle/>
          <a:p>
            <a:r>
              <a:rPr lang="en-US" dirty="0" smtClean="0"/>
              <a:t>Begin a new page in your notebook. Title it “DNA and Genetics”</a:t>
            </a:r>
          </a:p>
          <a:p>
            <a:r>
              <a:rPr lang="en-US" dirty="0" smtClean="0"/>
              <a:t>Copy down the learning goal exactly as it is written in your scale (find it in the binder)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4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4267200" cy="5105400"/>
          </a:xfrm>
        </p:spPr>
        <p:txBody>
          <a:bodyPr>
            <a:normAutofit/>
          </a:bodyPr>
          <a:lstStyle/>
          <a:p>
            <a:r>
              <a:rPr lang="en-US" sz="3900" dirty="0"/>
              <a:t>The codes for making proteins are carried to the </a:t>
            </a:r>
            <a:r>
              <a:rPr lang="en-US" sz="3900" u="sng" dirty="0" err="1">
                <a:solidFill>
                  <a:srgbClr val="FF0000"/>
                </a:solidFill>
              </a:rPr>
              <a:t>ribosomes</a:t>
            </a:r>
            <a:r>
              <a:rPr lang="en-US" sz="3900" dirty="0"/>
              <a:t> by </a:t>
            </a:r>
            <a:r>
              <a:rPr lang="en-US" sz="3900" dirty="0">
                <a:solidFill>
                  <a:srgbClr val="FF0000"/>
                </a:solidFill>
              </a:rPr>
              <a:t>RNA</a:t>
            </a:r>
            <a:r>
              <a:rPr lang="en-US" sz="3900" dirty="0"/>
              <a:t> </a:t>
            </a:r>
            <a:r>
              <a:rPr lang="en-US" sz="3900" dirty="0">
                <a:solidFill>
                  <a:srgbClr val="0070C0"/>
                </a:solidFill>
              </a:rPr>
              <a:t>[made by DNA]</a:t>
            </a:r>
          </a:p>
          <a:p>
            <a:endParaRPr lang="en-US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971800"/>
            <a:ext cx="4351312" cy="2895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proteins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4343400" cy="4517361"/>
          </a:xfrm>
        </p:spPr>
        <p:txBody>
          <a:bodyPr/>
          <a:lstStyle/>
          <a:p>
            <a:r>
              <a:rPr lang="en-US" sz="4400" dirty="0"/>
              <a:t>Chains of thousands of amino acids </a:t>
            </a:r>
            <a:r>
              <a:rPr lang="en-US" sz="4400" dirty="0">
                <a:solidFill>
                  <a:srgbClr val="FF0000"/>
                </a:solidFill>
              </a:rPr>
              <a:t>(</a:t>
            </a:r>
            <a:r>
              <a:rPr lang="en-US" sz="4400" dirty="0" err="1">
                <a:solidFill>
                  <a:srgbClr val="FF0000"/>
                </a:solidFill>
              </a:rPr>
              <a:t>a.a</a:t>
            </a:r>
            <a:r>
              <a:rPr lang="en-US" sz="4400" dirty="0">
                <a:solidFill>
                  <a:srgbClr val="FF0000"/>
                </a:solidFill>
              </a:rPr>
              <a:t>.) </a:t>
            </a:r>
            <a:r>
              <a:rPr lang="en-US" sz="4400" dirty="0"/>
              <a:t>genes determine the order of </a:t>
            </a:r>
            <a:r>
              <a:rPr lang="en-US" sz="4400" dirty="0" err="1">
                <a:solidFill>
                  <a:srgbClr val="FF0000"/>
                </a:solidFill>
              </a:rPr>
              <a:t>a.a</a:t>
            </a:r>
            <a:r>
              <a:rPr lang="en-US" sz="4400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1026" name="Picture 2" descr="http://t3.gstatic.com/images?q=tbn:ANd9GcSHQz4PQFm31YCW_iqfxmu43_6pH78QfS-YKRcGsL6C0B5TLC7n:pascovet.files.wordpress.com/2012/01/images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068180"/>
            <a:ext cx="3467526" cy="3429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Adenine always bonds with what base?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8"/>
            <a:ext cx="6629400" cy="4240211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sz="4400" dirty="0" smtClean="0"/>
              <a:t>Thymine</a:t>
            </a:r>
          </a:p>
          <a:p>
            <a:pPr marL="514350" indent="-514350">
              <a:buAutoNum type="alphaLcPeriod"/>
            </a:pPr>
            <a:r>
              <a:rPr lang="en-US" sz="4400" dirty="0" smtClean="0"/>
              <a:t>Guanine</a:t>
            </a:r>
          </a:p>
          <a:p>
            <a:pPr marL="514350" indent="-514350">
              <a:buAutoNum type="alphaLcPeriod"/>
            </a:pPr>
            <a:r>
              <a:rPr lang="en-US" sz="4400" dirty="0" smtClean="0"/>
              <a:t>Cytosine</a:t>
            </a:r>
          </a:p>
          <a:p>
            <a:pPr marL="514350" indent="-514350">
              <a:buAutoNum type="alphaLcPeriod"/>
            </a:pPr>
            <a:r>
              <a:rPr lang="en-US" sz="4400" dirty="0" smtClean="0"/>
              <a:t>Adenine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781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Cytosine always bonds with what base?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8"/>
            <a:ext cx="5715000" cy="4011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A. Thymine</a:t>
            </a: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B. Guanine</a:t>
            </a: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C. Cytosine</a:t>
            </a: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D. Adenine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5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858000" cy="1320800"/>
          </a:xfrm>
        </p:spPr>
        <p:txBody>
          <a:bodyPr/>
          <a:lstStyle/>
          <a:p>
            <a:r>
              <a:rPr lang="en-US" dirty="0"/>
              <a:t>DNA has the </a:t>
            </a:r>
            <a:r>
              <a:rPr lang="en-US" dirty="0" smtClean="0"/>
              <a:t>structure </a:t>
            </a:r>
            <a:r>
              <a:rPr lang="en-US" dirty="0"/>
              <a:t>of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7010400" cy="3880772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sz="4400" dirty="0" smtClean="0"/>
              <a:t>a </a:t>
            </a:r>
            <a:r>
              <a:rPr lang="en-US" sz="4400" dirty="0"/>
              <a:t>step </a:t>
            </a:r>
            <a:r>
              <a:rPr lang="en-US" sz="4400" dirty="0" smtClean="0"/>
              <a:t>ladder</a:t>
            </a:r>
          </a:p>
          <a:p>
            <a:pPr marL="514350" indent="-514350">
              <a:buAutoNum type="alphaLcPeriod"/>
            </a:pPr>
            <a:r>
              <a:rPr lang="en-US" sz="4400" dirty="0"/>
              <a:t>twisted </a:t>
            </a:r>
            <a:r>
              <a:rPr lang="en-US" sz="4400" dirty="0" smtClean="0"/>
              <a:t>ladder</a:t>
            </a:r>
          </a:p>
          <a:p>
            <a:pPr marL="514350" indent="-514350">
              <a:buAutoNum type="alphaLcPeriod"/>
            </a:pPr>
            <a:r>
              <a:rPr lang="en-US" sz="4400" dirty="0"/>
              <a:t>a </a:t>
            </a:r>
            <a:r>
              <a:rPr lang="en-US" sz="4400" dirty="0" smtClean="0"/>
              <a:t>ladder</a:t>
            </a:r>
          </a:p>
          <a:p>
            <a:pPr marL="514350" indent="-514350">
              <a:buAutoNum type="alphaLcPeriod"/>
            </a:pPr>
            <a:r>
              <a:rPr lang="en-US" sz="4400" dirty="0"/>
              <a:t>a chair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5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was responsible for the </a:t>
            </a:r>
            <a:r>
              <a:rPr lang="en-US" dirty="0" smtClean="0"/>
              <a:t>discovery </a:t>
            </a:r>
            <a:r>
              <a:rPr lang="en-US" dirty="0"/>
              <a:t>of DNA?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8"/>
            <a:ext cx="6934200" cy="3935411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sz="3600" dirty="0" smtClean="0"/>
              <a:t>Franklin</a:t>
            </a:r>
            <a:r>
              <a:rPr lang="en-US" sz="3600" dirty="0"/>
              <a:t>, Watson, and </a:t>
            </a:r>
            <a:r>
              <a:rPr lang="en-US" sz="3600" dirty="0" smtClean="0"/>
              <a:t>Crick</a:t>
            </a:r>
          </a:p>
          <a:p>
            <a:pPr marL="514350" indent="-514350">
              <a:buAutoNum type="alphaLcPeriod"/>
            </a:pPr>
            <a:r>
              <a:rPr lang="en-US" sz="3600" dirty="0"/>
              <a:t>Perez, </a:t>
            </a:r>
            <a:r>
              <a:rPr lang="en-US" sz="3600" dirty="0" smtClean="0"/>
              <a:t>Keene and </a:t>
            </a:r>
            <a:r>
              <a:rPr lang="en-US" sz="3600" dirty="0" smtClean="0"/>
              <a:t>Francher</a:t>
            </a:r>
          </a:p>
          <a:p>
            <a:pPr marL="514350" indent="-514350">
              <a:buAutoNum type="alphaLcPeriod"/>
            </a:pPr>
            <a:r>
              <a:rPr lang="en-US" sz="3600" dirty="0"/>
              <a:t>Franklin and </a:t>
            </a:r>
            <a:r>
              <a:rPr lang="en-US" sz="3600" dirty="0" smtClean="0"/>
              <a:t>Watson</a:t>
            </a:r>
          </a:p>
          <a:p>
            <a:pPr marL="514350" indent="-514350">
              <a:buAutoNum type="alphaLcPeriod"/>
            </a:pPr>
            <a:r>
              <a:rPr lang="en-US" sz="3600" dirty="0"/>
              <a:t>Franklin and Crick</a:t>
            </a:r>
          </a:p>
        </p:txBody>
      </p:sp>
    </p:spTree>
    <p:extLst>
      <p:ext uri="{BB962C8B-B14F-4D97-AF65-F5344CB8AC3E}">
        <p14:creationId xmlns:p14="http://schemas.microsoft.com/office/powerpoint/2010/main" val="397202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598" y="2160590"/>
            <a:ext cx="7315201" cy="388077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On your scale tracking page, please rate your understanding of the content for this unit</a:t>
            </a:r>
          </a:p>
          <a:p>
            <a:endParaRPr lang="en-US" sz="3600" dirty="0" smtClean="0"/>
          </a:p>
          <a:p>
            <a:r>
              <a:rPr lang="en-US" sz="3600" dirty="0" smtClean="0"/>
              <a:t>Remember to refer back to your scale!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06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8000" b="1" u="sng" dirty="0" smtClean="0"/>
              <a:t>DNA</a:t>
            </a:r>
            <a:endParaRPr lang="en-US" sz="8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 descr="dna3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1"/>
            <a:ext cx="6466354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DNA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5334000" cy="53340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+mj-lt"/>
              </a:rPr>
              <a:t>Contains info </a:t>
            </a:r>
            <a:r>
              <a:rPr lang="en-US" sz="4400" dirty="0" smtClean="0">
                <a:latin typeface="+mj-lt"/>
              </a:rPr>
              <a:t>for growth/function</a:t>
            </a:r>
            <a:endParaRPr lang="en-US" sz="4400" dirty="0">
              <a:latin typeface="+mj-lt"/>
            </a:endParaRPr>
          </a:p>
          <a:p>
            <a:r>
              <a:rPr lang="en-US" sz="4400" b="1" dirty="0" err="1">
                <a:solidFill>
                  <a:srgbClr val="FF0000"/>
                </a:solidFill>
                <a:latin typeface="+mj-lt"/>
              </a:rPr>
              <a:t>D</a:t>
            </a:r>
            <a:r>
              <a:rPr lang="en-US" sz="4400" dirty="0" err="1">
                <a:latin typeface="+mj-lt"/>
              </a:rPr>
              <a:t>eoxyribo</a:t>
            </a:r>
            <a:r>
              <a:rPr lang="en-US" sz="4400" b="1" dirty="0" err="1">
                <a:solidFill>
                  <a:srgbClr val="FF0000"/>
                </a:solidFill>
                <a:latin typeface="+mj-lt"/>
              </a:rPr>
              <a:t>N</a:t>
            </a:r>
            <a:r>
              <a:rPr lang="en-US" sz="4400" dirty="0" err="1">
                <a:latin typeface="+mj-lt"/>
              </a:rPr>
              <a:t>ucleic</a:t>
            </a:r>
            <a:r>
              <a:rPr lang="en-US" sz="4400" dirty="0">
                <a:latin typeface="+mj-lt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+mj-lt"/>
              </a:rPr>
              <a:t>A</a:t>
            </a:r>
            <a:r>
              <a:rPr lang="en-US" sz="4400" dirty="0">
                <a:latin typeface="+mj-lt"/>
              </a:rPr>
              <a:t>cid</a:t>
            </a:r>
          </a:p>
          <a:p>
            <a:r>
              <a:rPr lang="en-US" sz="4400" dirty="0">
                <a:latin typeface="+mj-lt"/>
              </a:rPr>
              <a:t>Stored in nucleus</a:t>
            </a:r>
          </a:p>
          <a:p>
            <a:endParaRPr lang="en-US" dirty="0"/>
          </a:p>
        </p:txBody>
      </p:sp>
      <p:pic>
        <p:nvPicPr>
          <p:cNvPr id="6" name="Content Placeholder 5" descr="imagesCA65VC5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69499" y="2362200"/>
            <a:ext cx="2975630" cy="2228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DNA made up of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4000" u="sng" dirty="0">
                <a:solidFill>
                  <a:srgbClr val="FF33CC"/>
                </a:solidFill>
                <a:latin typeface="+mj-lt"/>
              </a:rPr>
              <a:t>Sugar</a:t>
            </a:r>
            <a:r>
              <a:rPr lang="en-US" sz="4000" dirty="0">
                <a:solidFill>
                  <a:srgbClr val="FF33CC"/>
                </a:solidFill>
                <a:latin typeface="+mj-lt"/>
              </a:rPr>
              <a:t>=</a:t>
            </a:r>
            <a:r>
              <a:rPr lang="en-US" sz="4000" dirty="0" err="1">
                <a:solidFill>
                  <a:srgbClr val="FF33CC"/>
                </a:solidFill>
                <a:latin typeface="+mj-lt"/>
              </a:rPr>
              <a:t>deoxyribose</a:t>
            </a:r>
            <a:endParaRPr lang="en-US" sz="4000" dirty="0">
              <a:solidFill>
                <a:srgbClr val="FF33CC"/>
              </a:solidFill>
              <a:latin typeface="+mj-lt"/>
            </a:endParaRPr>
          </a:p>
          <a:p>
            <a:r>
              <a:rPr 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Phosphate</a:t>
            </a:r>
          </a:p>
          <a:p>
            <a:r>
              <a:rPr lang="en-US" sz="4000" dirty="0">
                <a:latin typeface="+mj-lt"/>
              </a:rPr>
              <a:t>Nitrogen bases: </a:t>
            </a:r>
            <a:r>
              <a:rPr 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</a:t>
            </a:r>
            <a:r>
              <a:rPr lang="en-US" sz="4000" dirty="0">
                <a:latin typeface="+mj-lt"/>
              </a:rPr>
              <a:t>hymine, </a:t>
            </a:r>
            <a:r>
              <a:rPr 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en-US" sz="4000" dirty="0">
                <a:latin typeface="+mj-lt"/>
              </a:rPr>
              <a:t>denine, </a:t>
            </a:r>
            <a:r>
              <a:rPr lang="en-US" sz="4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</a:t>
            </a:r>
            <a:r>
              <a:rPr lang="en-US" sz="4000" dirty="0" err="1">
                <a:latin typeface="+mj-lt"/>
              </a:rPr>
              <a:t>uinine</a:t>
            </a:r>
            <a:r>
              <a:rPr lang="en-US" sz="4000" dirty="0">
                <a:latin typeface="+mj-lt"/>
              </a:rPr>
              <a:t>, </a:t>
            </a:r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</a:t>
            </a:r>
            <a:r>
              <a:rPr lang="en-US" sz="4000" dirty="0" smtClean="0">
                <a:latin typeface="+mj-lt"/>
              </a:rPr>
              <a:t>ytosine</a:t>
            </a:r>
          </a:p>
          <a:p>
            <a: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A=T</a:t>
            </a:r>
          </a:p>
          <a:p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G=C</a:t>
            </a:r>
            <a:endParaRPr lang="en-US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US" dirty="0"/>
          </a:p>
        </p:txBody>
      </p:sp>
      <p:pic>
        <p:nvPicPr>
          <p:cNvPr id="5" name="Content Placeholder 4" descr="imagesCAIFLV6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7864" y="1930400"/>
            <a:ext cx="4416136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the matching DNA strand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  </a:t>
            </a:r>
            <a:r>
              <a:rPr lang="en-US" sz="4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ATGCTAGGAT</a:t>
            </a:r>
          </a:p>
          <a:p>
            <a:endParaRPr lang="en-US" sz="4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GCATCGCCGC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TACGATCCTA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GCATATCCGC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400" dirty="0" smtClean="0"/>
              <a:t>TACGAGCCAT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contains instructions for: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598" y="2160590"/>
            <a:ext cx="7696201" cy="388077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Breathing and Eating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Growth and Function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Growth and Reproduction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/>
              <a:t>Thinking and Feeling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7132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DNA look like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1910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1952 Rosalind Franklin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discovered that DNA is 2 chains in spiral form</a:t>
            </a:r>
          </a:p>
          <a:p>
            <a:r>
              <a:rPr lang="en-US" sz="3600" dirty="0"/>
              <a:t>Double helix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1953 F. Crick &amp; J. Watson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made a model</a:t>
            </a:r>
          </a:p>
          <a:p>
            <a:endParaRPr lang="en-US" dirty="0"/>
          </a:p>
        </p:txBody>
      </p:sp>
      <p:pic>
        <p:nvPicPr>
          <p:cNvPr id="4098" name="Picture 2" descr="http://t1.gstatic.com/images?q=tbn:ANd9GcR2F7hnzbCC-9J7i0f8Rcwh2nGGdBZZtnBCHmg8zDXqAY88TpH-:1.bp.blogspot.com/_neibg7WXm_Y/SxLRPCnwu3I/AAAAAAAAACI/k1F1j4qvP48/s1600/Rosalind%2BFrankl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219200"/>
            <a:ext cx="2362200" cy="2976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100" name="Picture 4" descr="http://t3.gstatic.com/images?q=tbn:ANd9GcRhYFet-TfCCDlGSFjDje5Gd6iSe0BH7yQfXx-h-3NKW__Zpdr14g:grahamfinal1.wikispaces.com/file/view/Crick_and_watson.jpg/54930304/320x213/Crick_and_wat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495800"/>
            <a:ext cx="2971800" cy="1973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www.youtube.com/watch?v=VegLVn_1oCE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5105400" cy="5715000"/>
          </a:xfrm>
        </p:spPr>
        <p:txBody>
          <a:bodyPr>
            <a:normAutofit/>
          </a:bodyPr>
          <a:lstStyle/>
          <a:p>
            <a:r>
              <a:rPr lang="en-US" sz="4000" dirty="0"/>
              <a:t>DNA stores info for making </a:t>
            </a:r>
            <a:r>
              <a:rPr lang="en-US" sz="4000" u="sng" dirty="0">
                <a:solidFill>
                  <a:srgbClr val="FF0000"/>
                </a:solidFill>
              </a:rPr>
              <a:t>proteins</a:t>
            </a:r>
            <a:r>
              <a:rPr lang="en-US" sz="4000" dirty="0"/>
              <a:t> in genes </a:t>
            </a:r>
            <a:endParaRPr lang="en-US" sz="4000" dirty="0" smtClean="0"/>
          </a:p>
          <a:p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gene is a 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section 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 DNA on 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chromosome</a:t>
            </a:r>
          </a:p>
          <a:p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Found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 the </a:t>
            </a:r>
            <a:r>
              <a:rPr lang="en-US" sz="40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nucleus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Content Placeholder 4" descr="imagesCAKSZPL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3901216"/>
            <a:ext cx="3810000" cy="18585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6" descr="chromos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9914" y="683318"/>
            <a:ext cx="1828800" cy="2494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1860</TotalTime>
  <Words>293</Words>
  <Application>Microsoft Office PowerPoint</Application>
  <PresentationFormat>On-screen Show (4:3)</PresentationFormat>
  <Paragraphs>65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Bellwork</vt:lpstr>
      <vt:lpstr> DNA</vt:lpstr>
      <vt:lpstr>What is DNA?</vt:lpstr>
      <vt:lpstr>What is DNA made up of?</vt:lpstr>
      <vt:lpstr>Determine the matching DNA strand</vt:lpstr>
      <vt:lpstr>DNA contains instructions for:</vt:lpstr>
      <vt:lpstr>What does DNA look like?</vt:lpstr>
      <vt:lpstr>PowerPoint Presentation</vt:lpstr>
      <vt:lpstr>DNA</vt:lpstr>
      <vt:lpstr>DNA</vt:lpstr>
      <vt:lpstr>What are proteins?</vt:lpstr>
      <vt:lpstr>Adenine always bonds with what base?</vt:lpstr>
      <vt:lpstr>Cytosine always bonds with what base?</vt:lpstr>
      <vt:lpstr>DNA has the structure of what?</vt:lpstr>
      <vt:lpstr>Who was responsible for the discovery of DNA?</vt:lpstr>
      <vt:lpstr>Exit Slip</vt:lpstr>
    </vt:vector>
  </TitlesOfParts>
  <Company>Seminole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</dc:title>
  <dc:creator>jygtyytct</dc:creator>
  <cp:lastModifiedBy>Keene-krops, Natalie</cp:lastModifiedBy>
  <cp:revision>52</cp:revision>
  <dcterms:created xsi:type="dcterms:W3CDTF">2013-02-05T19:45:27Z</dcterms:created>
  <dcterms:modified xsi:type="dcterms:W3CDTF">2015-03-09T10:21:25Z</dcterms:modified>
</cp:coreProperties>
</file>