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70" r:id="rId5"/>
    <p:sldId id="259" r:id="rId6"/>
    <p:sldId id="260" r:id="rId7"/>
    <p:sldId id="261" r:id="rId8"/>
    <p:sldId id="271" r:id="rId9"/>
    <p:sldId id="272" r:id="rId10"/>
    <p:sldId id="263" r:id="rId11"/>
    <p:sldId id="26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82" d="100"/>
          <a:sy n="82" d="100"/>
        </p:scale>
        <p:origin x="10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0C54-38FC-4434-8CCE-DAB3CBC70CB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03EF-DFD0-4696-A206-5D95C71EF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9A48-9FDA-4880-A538-FDEAC9C04005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5FA9-6EC6-4FB7-9C4D-85F50EE73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D865-D782-47AB-9479-A0E32BE847F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BD86-BF93-4EA4-850A-ADDA7480C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F198-EFB5-4869-9FDB-EC88608ED920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E947-7BA7-4860-8940-BDCEFEACF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466A-F200-4282-9A9D-3A0DD3AA037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E372-B1A6-4274-AE89-C9C682E39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6954-762A-4577-936D-35773DB43B5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CE1B-6F54-42CF-8C7A-1184736E1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F6B0-A384-4D03-851B-B0DF6C1D5DF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C8D5-8310-4D52-AC2C-E7345A82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056E-341C-4F76-8EE2-35DAE11BA71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531F-FC01-45DC-9361-D1D1E6C2A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0B38-1E94-4982-BC3F-7441FF485F4D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3A56-55BC-440C-9A39-5A9DE938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5896-B64E-47D4-B68B-C2685BD3C70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3FF3-5C2B-4F43-B612-2778DDF3A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BC3F-AFEA-4ECE-A1A4-6AB37012680C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5049-807B-4CD1-9D0E-0D3F52DE0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4A8E76-D9E1-4383-975B-E61B4937727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81490-5E1C-405E-B837-8C9EB24F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Monday!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err="1" smtClean="0"/>
              <a:t>Bellwork</a:t>
            </a:r>
            <a:r>
              <a:rPr lang="en-US" sz="4000" dirty="0" smtClean="0"/>
              <a:t>:</a:t>
            </a:r>
          </a:p>
          <a:p>
            <a:r>
              <a:rPr lang="en-US" dirty="0" smtClean="0"/>
              <a:t>Turn to a new page in your notebook</a:t>
            </a:r>
          </a:p>
          <a:p>
            <a:endParaRPr lang="en-US" dirty="0" smtClean="0"/>
          </a:p>
          <a:p>
            <a:r>
              <a:rPr lang="en-US" dirty="0" smtClean="0"/>
              <a:t>Title this page: Change Over time</a:t>
            </a:r>
          </a:p>
          <a:p>
            <a:endParaRPr lang="en-US" dirty="0" smtClean="0"/>
          </a:p>
          <a:p>
            <a:r>
              <a:rPr lang="en-US" dirty="0" smtClean="0"/>
              <a:t>Write 7 words that you associate with the word “Evolution”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143000"/>
            <a:ext cx="144780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12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Vestigial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Structures without </a:t>
            </a:r>
            <a:r>
              <a:rPr lang="en-US" sz="3600" dirty="0" smtClean="0"/>
              <a:t>function</a:t>
            </a:r>
          </a:p>
          <a:p>
            <a:endParaRPr lang="en-US" sz="3600" dirty="0" smtClean="0"/>
          </a:p>
          <a:p>
            <a:r>
              <a:rPr lang="en-US" sz="3600" dirty="0" smtClean="0"/>
              <a:t>Ex</a:t>
            </a:r>
            <a:r>
              <a:rPr lang="en-US" sz="3600" dirty="0" smtClean="0"/>
              <a:t>. </a:t>
            </a:r>
            <a:r>
              <a:rPr lang="en-US" sz="3600" dirty="0" smtClean="0"/>
              <a:t>Snake pelvis and leg bones and </a:t>
            </a:r>
            <a:r>
              <a:rPr lang="en-US" sz="3600" dirty="0" smtClean="0"/>
              <a:t>whale pelvic bone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2126059"/>
            <a:ext cx="3755717" cy="291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Embryology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Study of embryos and their </a:t>
            </a:r>
            <a:r>
              <a:rPr lang="en-US" sz="3200" dirty="0" smtClean="0"/>
              <a:t>development</a:t>
            </a:r>
          </a:p>
          <a:p>
            <a:endParaRPr lang="en-US" sz="3200" dirty="0" smtClean="0"/>
          </a:p>
          <a:p>
            <a:r>
              <a:rPr lang="en-US" sz="3200" dirty="0" smtClean="0"/>
              <a:t>Organisms all start similar and change from there</a:t>
            </a:r>
            <a:r>
              <a:rPr lang="en-US" sz="3200" dirty="0" smtClean="0"/>
              <a:t>. The more similar the embryos, the closer related the species.</a:t>
            </a:r>
            <a:endParaRPr lang="en-US" sz="32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346" y="1221692"/>
            <a:ext cx="3863853" cy="561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953000"/>
          </a:xfrm>
        </p:spPr>
        <p:txBody>
          <a:bodyPr/>
          <a:lstStyle/>
          <a:p>
            <a:r>
              <a:rPr lang="en-US" sz="3200" dirty="0" smtClean="0"/>
              <a:t>Fossils</a:t>
            </a:r>
          </a:p>
          <a:p>
            <a:endParaRPr lang="en-US" sz="3200" dirty="0" smtClean="0"/>
          </a:p>
          <a:p>
            <a:r>
              <a:rPr lang="en-US" sz="3200" dirty="0" smtClean="0"/>
              <a:t>Similarities in </a:t>
            </a:r>
            <a:r>
              <a:rPr lang="en-US" sz="3200" u="sng" dirty="0" smtClean="0"/>
              <a:t>DNA</a:t>
            </a:r>
            <a:r>
              <a:rPr lang="en-US" sz="3200" dirty="0" smtClean="0"/>
              <a:t> and protein </a:t>
            </a:r>
            <a:r>
              <a:rPr lang="en-US" sz="3200" dirty="0" smtClean="0"/>
              <a:t>structures</a:t>
            </a:r>
          </a:p>
          <a:p>
            <a:endParaRPr lang="en-US" sz="3200" dirty="0" smtClean="0"/>
          </a:p>
          <a:p>
            <a:r>
              <a:rPr lang="en-US" sz="3200" dirty="0" smtClean="0"/>
              <a:t>Similar body </a:t>
            </a:r>
            <a:r>
              <a:rPr lang="en-US" sz="3200" dirty="0" smtClean="0"/>
              <a:t>structures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Pattern </a:t>
            </a:r>
            <a:r>
              <a:rPr lang="en-US" sz="3200" dirty="0" smtClean="0"/>
              <a:t>of early development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752600"/>
            <a:ext cx="4220308" cy="2841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</a:t>
            </a:r>
            <a:r>
              <a:rPr lang="en-US" dirty="0" smtClean="0"/>
              <a:t>____ </a:t>
            </a:r>
            <a:r>
              <a:rPr lang="en-US" dirty="0"/>
              <a:t>are remains of life from an earlier time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a</a:t>
            </a:r>
            <a:r>
              <a:rPr lang="en-US" dirty="0"/>
              <a:t>.) sedimentary </a:t>
            </a:r>
            <a:r>
              <a:rPr lang="en-US" dirty="0" smtClean="0"/>
              <a:t>rocks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en-US" dirty="0"/>
              <a:t>.) fossils	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dirty="0"/>
              <a:t>.) </a:t>
            </a:r>
            <a:r>
              <a:rPr lang="en-US" dirty="0" smtClean="0"/>
              <a:t>variations</a:t>
            </a:r>
          </a:p>
          <a:p>
            <a:pPr marL="0" indent="0">
              <a:buNone/>
            </a:pPr>
            <a:r>
              <a:rPr lang="en-US" dirty="0" smtClean="0"/>
              <a:t> d</a:t>
            </a:r>
            <a:r>
              <a:rPr lang="en-US" dirty="0"/>
              <a:t>.) </a:t>
            </a:r>
            <a:r>
              <a:rPr lang="en-US" dirty="0" smtClean="0"/>
              <a:t>vestigial structures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Scientists </a:t>
            </a:r>
            <a:r>
              <a:rPr lang="en-US" dirty="0"/>
              <a:t>can tell whether organisms are closely related by comparing their </a:t>
            </a:r>
            <a:r>
              <a:rPr lang="en-US" dirty="0" smtClean="0"/>
              <a:t>____.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/>
              <a:t>.) hair </a:t>
            </a:r>
            <a:r>
              <a:rPr lang="en-US" dirty="0"/>
              <a:t>color	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.) teeth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.) DNA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.) scientific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5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572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fact that a these animals all have similar bone structures is what type of evidence for evolution?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a.) </a:t>
            </a:r>
            <a:r>
              <a:rPr lang="en-US" dirty="0" smtClean="0"/>
              <a:t>fossils</a:t>
            </a:r>
            <a:r>
              <a:rPr lang="en-US" dirty="0"/>
              <a:t>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.) </a:t>
            </a:r>
            <a:r>
              <a:rPr lang="en-US" dirty="0" smtClean="0"/>
              <a:t>DNA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.) </a:t>
            </a:r>
            <a:r>
              <a:rPr lang="en-US" dirty="0" smtClean="0"/>
              <a:t>Homologous structures</a:t>
            </a:r>
            <a:r>
              <a:rPr lang="en-US" dirty="0"/>
              <a:t>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.) </a:t>
            </a:r>
            <a:r>
              <a:rPr lang="en-US" dirty="0" smtClean="0"/>
              <a:t>vestigial structures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2865"/>
            <a:ext cx="71723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81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A(n</a:t>
            </a:r>
            <a:r>
              <a:rPr lang="en-US" dirty="0"/>
              <a:t>) </a:t>
            </a:r>
            <a:r>
              <a:rPr lang="en-US" dirty="0" smtClean="0"/>
              <a:t>___________________ </a:t>
            </a:r>
            <a:r>
              <a:rPr lang="en-US" dirty="0"/>
              <a:t>is a well-tested concept that explains a wide range of observations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a.) law	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.) background info	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.) hypothesis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.) theory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209800"/>
          </a:xfrm>
        </p:spPr>
        <p:txBody>
          <a:bodyPr/>
          <a:lstStyle/>
          <a:p>
            <a:r>
              <a:rPr lang="en-US" sz="5400" dirty="0" smtClean="0"/>
              <a:t>Change Over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8194" name="Picture 2" descr="http://t2.gstatic.com/images?q=tbn:ANd9GcT2gcB-H157m8CRdCzUAW4lZN9eQyi-37bQ73yHey8NHmY8nSLt:www.ciinc.com/wp-content/uploads/2012/09/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7" y="2209800"/>
            <a:ext cx="5534025" cy="4092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evolution?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z="4400" dirty="0" smtClean="0"/>
              <a:t>Scientific theory which explains how living things descended from earlier organisms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248331"/>
            <a:ext cx="3409950" cy="5328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</a:t>
            </a:r>
            <a:br>
              <a:rPr lang="en-US" dirty="0" smtClean="0"/>
            </a:br>
            <a:r>
              <a:rPr lang="en-US" dirty="0" smtClean="0"/>
              <a:t>(You don’t need to copy this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828800"/>
            <a:ext cx="4038600" cy="4525963"/>
          </a:xfrm>
        </p:spPr>
        <p:txBody>
          <a:bodyPr/>
          <a:lstStyle/>
          <a:p>
            <a:r>
              <a:rPr lang="en-US" dirty="0" smtClean="0"/>
              <a:t>There are many forms of evidence scientists use to contribute to the theory of evolution</a:t>
            </a:r>
          </a:p>
          <a:p>
            <a:endParaRPr lang="en-US" dirty="0"/>
          </a:p>
          <a:p>
            <a:r>
              <a:rPr lang="en-US" dirty="0" smtClean="0"/>
              <a:t>We will discuss each of these. Get your page ready!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023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Fossils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Homologous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Vestigial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Embryology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3600" dirty="0" smtClean="0"/>
              <a:t>Preserved remains or traces of </a:t>
            </a:r>
            <a:r>
              <a:rPr lang="en-US" sz="3600" dirty="0" smtClean="0"/>
              <a:t>organisms</a:t>
            </a:r>
          </a:p>
          <a:p>
            <a:endParaRPr lang="en-US" sz="3600" dirty="0" smtClean="0"/>
          </a:p>
          <a:p>
            <a:r>
              <a:rPr lang="en-US" sz="3600" dirty="0" smtClean="0"/>
              <a:t>Helps determine appearance and habits of living things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7700" y="1981200"/>
            <a:ext cx="4613452" cy="3753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Mutations drive change</a:t>
            </a:r>
          </a:p>
          <a:p>
            <a:endParaRPr lang="en-US" dirty="0" smtClean="0"/>
          </a:p>
          <a:p>
            <a:r>
              <a:rPr lang="en-US" dirty="0" smtClean="0"/>
              <a:t>Helps confirm conclusions based on fossils, embryos, and body </a:t>
            </a:r>
            <a:r>
              <a:rPr lang="en-US" dirty="0" smtClean="0"/>
              <a:t>structures</a:t>
            </a:r>
          </a:p>
          <a:p>
            <a:endParaRPr lang="en-US" dirty="0" smtClean="0"/>
          </a:p>
          <a:p>
            <a:r>
              <a:rPr lang="en-US" dirty="0" smtClean="0"/>
              <a:t>Ex: dogs closely related to wolves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Body parts with similar </a:t>
            </a:r>
            <a:r>
              <a:rPr lang="en-US" sz="3600" dirty="0" smtClean="0"/>
              <a:t>structures and sometimes functions. </a:t>
            </a:r>
          </a:p>
          <a:p>
            <a:endParaRPr lang="en-US" sz="3600" dirty="0" smtClean="0"/>
          </a:p>
          <a:p>
            <a:r>
              <a:rPr lang="en-US" sz="3600" dirty="0" smtClean="0"/>
              <a:t>Ex: bird wing, dolphin flipper, dog </a:t>
            </a:r>
            <a:r>
              <a:rPr lang="en-US" sz="3600" dirty="0" smtClean="0"/>
              <a:t>leg</a:t>
            </a:r>
            <a:endParaRPr lang="en-US" sz="3600" dirty="0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8749" y="2667000"/>
            <a:ext cx="4508715" cy="2576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0"/>
            <a:ext cx="8229600" cy="1143000"/>
          </a:xfrm>
        </p:spPr>
        <p:txBody>
          <a:bodyPr/>
          <a:lstStyle/>
          <a:p>
            <a:r>
              <a:rPr lang="en-US" dirty="0" smtClean="0"/>
              <a:t>Analogous vs. Homologous</a:t>
            </a:r>
            <a:br>
              <a:rPr lang="en-US" dirty="0" smtClean="0"/>
            </a:br>
            <a:r>
              <a:rPr lang="en-US" sz="2400" dirty="0" smtClean="0"/>
              <a:t>(you don’t need to copy this slide)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8497" y="1417638"/>
            <a:ext cx="9053885" cy="30783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4526439"/>
            <a:ext cx="8229600" cy="1477963"/>
          </a:xfrm>
        </p:spPr>
        <p:txBody>
          <a:bodyPr/>
          <a:lstStyle/>
          <a:p>
            <a:r>
              <a:rPr lang="en-US" dirty="0" smtClean="0"/>
              <a:t>Analogous structures appear when unrelated species adapt to have similar shaped bodies</a:t>
            </a:r>
          </a:p>
          <a:p>
            <a:r>
              <a:rPr lang="en-US" dirty="0" smtClean="0"/>
              <a:t>Homologous structures are when related species adapt to have different shapes while using the same basic design (all animals on left have 5 fingers)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5833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322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Happy Monday!</vt:lpstr>
      <vt:lpstr>Change Over Time</vt:lpstr>
      <vt:lpstr>What is evolution?</vt:lpstr>
      <vt:lpstr>Evidence  (You don’t need to copy this page)</vt:lpstr>
      <vt:lpstr>Fossils</vt:lpstr>
      <vt:lpstr>DNA</vt:lpstr>
      <vt:lpstr>Homologous structures</vt:lpstr>
      <vt:lpstr>Analogous vs. Homologous (you don’t need to copy this slide)</vt:lpstr>
      <vt:lpstr>PowerPoint Presentation</vt:lpstr>
      <vt:lpstr>Vestigial Structures</vt:lpstr>
      <vt:lpstr>Embryology</vt:lpstr>
      <vt:lpstr>Evidence</vt:lpstr>
      <vt:lpstr>Clicker Questions</vt:lpstr>
      <vt:lpstr>PowerPoint Presentation</vt:lpstr>
      <vt:lpstr>PowerPoint Presentation</vt:lpstr>
      <vt:lpstr>PowerPoint Presentation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Over Time</dc:title>
  <dc:creator>Windows User</dc:creator>
  <cp:lastModifiedBy>Keene-krops, Natalie</cp:lastModifiedBy>
  <cp:revision>24</cp:revision>
  <dcterms:created xsi:type="dcterms:W3CDTF">2012-02-08T17:46:21Z</dcterms:created>
  <dcterms:modified xsi:type="dcterms:W3CDTF">2015-04-20T13:04:55Z</dcterms:modified>
</cp:coreProperties>
</file>