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70" r:id="rId10"/>
    <p:sldId id="261" r:id="rId11"/>
    <p:sldId id="262" r:id="rId12"/>
    <p:sldId id="263" r:id="rId13"/>
    <p:sldId id="264" r:id="rId14"/>
    <p:sldId id="265" r:id="rId15"/>
    <p:sldId id="266" r:id="rId16"/>
    <p:sldId id="268" r:id="rId17"/>
    <p:sldId id="269" r:id="rId18"/>
    <p:sldId id="274" r:id="rId19"/>
    <p:sldId id="271" r:id="rId20"/>
    <p:sldId id="267" r:id="rId21"/>
    <p:sldId id="272" r:id="rId22"/>
    <p:sldId id="273" r:id="rId23"/>
    <p:sldId id="275" r:id="rId24"/>
    <p:sldId id="280" r:id="rId25"/>
    <p:sldId id="276" r:id="rId26"/>
    <p:sldId id="277" r:id="rId27"/>
    <p:sldId id="278" r:id="rId28"/>
    <p:sldId id="279" r:id="rId29"/>
    <p:sldId id="281" r:id="rId30"/>
    <p:sldId id="282" r:id="rId31"/>
    <p:sldId id="28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1E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4" d="100"/>
          <a:sy n="74" d="100"/>
        </p:scale>
        <p:origin x="129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3175"/>
            <a:ext cx="7772400" cy="1470025"/>
          </a:xfrm>
        </p:spPr>
        <p:txBody>
          <a:bodyPr>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3" descr="white rectangle.png"/>
          <p:cNvPicPr>
            <a:picLocks noChangeAspect="1"/>
          </p:cNvPicPr>
          <p:nvPr userDrawn="1"/>
        </p:nvPicPr>
        <p:blipFill>
          <a:blip r:embed="rId2"/>
          <a:srcRect b="10452"/>
          <a:stretch>
            <a:fillRect/>
          </a:stretch>
        </p:blipFill>
        <p:spPr bwMode="auto">
          <a:xfrm>
            <a:off x="0" y="1300163"/>
            <a:ext cx="9144000" cy="5557837"/>
          </a:xfrm>
          <a:prstGeom prst="rect">
            <a:avLst/>
          </a:prstGeom>
          <a:noFill/>
          <a:ln w="9525">
            <a:noFill/>
            <a:miter lim="800000"/>
            <a:headEnd/>
            <a:tailEnd/>
          </a:ln>
        </p:spPr>
      </p:pic>
      <p:sp>
        <p:nvSpPr>
          <p:cNvPr id="8" name="Content Placeholder 2"/>
          <p:cNvSpPr>
            <a:spLocks noGrp="1"/>
          </p:cNvSpPr>
          <p:nvPr>
            <p:ph idx="1"/>
          </p:nvPr>
        </p:nvSpPr>
        <p:spPr>
          <a:xfrm>
            <a:off x="457200" y="1600200"/>
            <a:ext cx="8229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590800"/>
            <a:ext cx="7772400" cy="1362075"/>
          </a:xfrm>
        </p:spPr>
        <p:txBody>
          <a:bodyPr anchor="t">
            <a:noAutofit/>
          </a:bodyPr>
          <a:lstStyle>
            <a:lvl1pPr algn="l">
              <a:defRPr sz="44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09600" y="4267200"/>
            <a:ext cx="7772400" cy="814387"/>
          </a:xfrm>
        </p:spPr>
        <p:txBody>
          <a:bodyPr anchor="b">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lang="en-US" sz="4800" kern="12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normAutofit/>
          </a:bodyPr>
          <a:lstStyle/>
          <a:p>
            <a:r>
              <a:rPr lang="en-US" sz="7200" dirty="0" smtClean="0"/>
              <a:t>Energy</a:t>
            </a:r>
            <a:endParaRPr lang="en-US" sz="7200" dirty="0"/>
          </a:p>
        </p:txBody>
      </p:sp>
      <p:sp>
        <p:nvSpPr>
          <p:cNvPr id="3" name="Subtitle 2"/>
          <p:cNvSpPr>
            <a:spLocks noGrp="1"/>
          </p:cNvSpPr>
          <p:nvPr>
            <p:ph type="subTitle" idx="1"/>
          </p:nvPr>
        </p:nvSpPr>
        <p:spPr>
          <a:xfrm>
            <a:off x="1371600" y="1851025"/>
            <a:ext cx="6400800" cy="4702175"/>
          </a:xfrm>
        </p:spPr>
        <p:txBody>
          <a:bodyPr>
            <a:normAutofit lnSpcReduction="10000"/>
          </a:bodyPr>
          <a:lstStyle/>
          <a:p>
            <a:r>
              <a:rPr lang="en-US" sz="4000" u="sng" dirty="0" smtClean="0"/>
              <a:t>Learning Goals:</a:t>
            </a:r>
          </a:p>
          <a:p>
            <a:pPr marL="457200" indent="-457200">
              <a:buFont typeface="Arial" panose="020B0604020202020204" pitchFamily="34" charset="0"/>
              <a:buChar char="•"/>
            </a:pPr>
            <a:r>
              <a:rPr lang="en-US" sz="4000" dirty="0" smtClean="0"/>
              <a:t>To understand how energy, work and power are related</a:t>
            </a:r>
          </a:p>
          <a:p>
            <a:pPr marL="457200" indent="-457200">
              <a:buFont typeface="Arial" panose="020B0604020202020204" pitchFamily="34" charset="0"/>
              <a:buChar char="•"/>
            </a:pPr>
            <a:endParaRPr lang="en-US" sz="4000" dirty="0" smtClean="0"/>
          </a:p>
          <a:p>
            <a:pPr marL="457200" indent="-457200">
              <a:buFont typeface="Arial" panose="020B0604020202020204" pitchFamily="34" charset="0"/>
              <a:buChar char="•"/>
            </a:pPr>
            <a:r>
              <a:rPr lang="en-US" sz="4000" dirty="0" smtClean="0"/>
              <a:t>To distinguish between the two types of energy; kinetic and potential</a:t>
            </a:r>
            <a:endParaRPr lang="en-US" sz="4000"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5800" y="1417638"/>
            <a:ext cx="7696200" cy="109696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Calculating Kinetic Energy</a:t>
            </a:r>
            <a:endParaRPr lang="en-US" dirty="0"/>
          </a:p>
        </p:txBody>
      </p:sp>
      <p:sp>
        <p:nvSpPr>
          <p:cNvPr id="3" name="Content Placeholder 2"/>
          <p:cNvSpPr>
            <a:spLocks noGrp="1"/>
          </p:cNvSpPr>
          <p:nvPr>
            <p:ph idx="1"/>
          </p:nvPr>
        </p:nvSpPr>
        <p:spPr/>
        <p:txBody>
          <a:bodyPr anchor="t">
            <a:normAutofit/>
          </a:bodyPr>
          <a:lstStyle/>
          <a:p>
            <a:pPr marL="0" indent="0" algn="ctr">
              <a:buNone/>
            </a:pPr>
            <a:r>
              <a:rPr lang="en-US" sz="4000" dirty="0" smtClean="0"/>
              <a:t>Kinetic Energy = ½ X </a:t>
            </a:r>
            <a:r>
              <a:rPr lang="en-US" sz="4000" dirty="0" smtClean="0">
                <a:solidFill>
                  <a:srgbClr val="D01EB7"/>
                </a:solidFill>
              </a:rPr>
              <a:t>Mass</a:t>
            </a:r>
            <a:r>
              <a:rPr lang="en-US" sz="4000" dirty="0" smtClean="0"/>
              <a:t> X </a:t>
            </a:r>
            <a:r>
              <a:rPr lang="en-US" sz="4000" dirty="0" smtClean="0">
                <a:solidFill>
                  <a:srgbClr val="FFFF00"/>
                </a:solidFill>
              </a:rPr>
              <a:t>Speed²</a:t>
            </a:r>
          </a:p>
          <a:p>
            <a:pPr marL="0" indent="0" algn="ctr">
              <a:buNone/>
            </a:pPr>
            <a:endParaRPr lang="en-US" sz="4000" dirty="0">
              <a:solidFill>
                <a:srgbClr val="FFFF00"/>
              </a:solidFill>
            </a:endParaRPr>
          </a:p>
          <a:p>
            <a:pPr marL="0" indent="0" algn="ctr">
              <a:buNone/>
            </a:pPr>
            <a:endParaRPr lang="en-US" sz="4000" dirty="0" smtClean="0"/>
          </a:p>
          <a:p>
            <a:pPr marL="0" indent="0" algn="ctr">
              <a:buNone/>
            </a:pPr>
            <a:r>
              <a:rPr lang="en-US" sz="4000" dirty="0" smtClean="0"/>
              <a:t>Practice:</a:t>
            </a:r>
          </a:p>
          <a:p>
            <a:pPr marL="0" indent="0" algn="ctr">
              <a:buNone/>
            </a:pPr>
            <a:r>
              <a:rPr lang="en-US" sz="4000" dirty="0" smtClean="0"/>
              <a:t>Complete the “Do the Math” section at the bottom of page 353.</a:t>
            </a:r>
            <a:endParaRPr lang="en-US" sz="4000" dirty="0"/>
          </a:p>
        </p:txBody>
      </p:sp>
      <p:sp>
        <p:nvSpPr>
          <p:cNvPr id="6" name="Rounded Rectangle 5"/>
          <p:cNvSpPr/>
          <p:nvPr/>
        </p:nvSpPr>
        <p:spPr>
          <a:xfrm rot="1422370">
            <a:off x="5653574" y="2950206"/>
            <a:ext cx="22098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4">
                    <a:lumMod val="40000"/>
                    <a:lumOff val="60000"/>
                  </a:schemeClr>
                </a:solidFill>
                <a:effectLst>
                  <a:outerShdw blurRad="38100" dist="38100" dir="2700000" algn="tl">
                    <a:srgbClr val="000000">
                      <a:alpha val="43137"/>
                    </a:srgbClr>
                  </a:outerShdw>
                </a:effectLst>
              </a:rPr>
              <a:t>Kinetic energy is measured using joules</a:t>
            </a:r>
          </a:p>
        </p:txBody>
      </p:sp>
    </p:spTree>
    <p:extLst>
      <p:ext uri="{BB962C8B-B14F-4D97-AF65-F5344CB8AC3E}">
        <p14:creationId xmlns:p14="http://schemas.microsoft.com/office/powerpoint/2010/main" val="402804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Energy</a:t>
            </a:r>
            <a:endParaRPr lang="en-US" dirty="0"/>
          </a:p>
        </p:txBody>
      </p:sp>
      <p:sp>
        <p:nvSpPr>
          <p:cNvPr id="3" name="Content Placeholder 2"/>
          <p:cNvSpPr>
            <a:spLocks noGrp="1"/>
          </p:cNvSpPr>
          <p:nvPr>
            <p:ph idx="1"/>
          </p:nvPr>
        </p:nvSpPr>
        <p:spPr>
          <a:xfrm>
            <a:off x="3352800" y="1219200"/>
            <a:ext cx="5486400" cy="5486400"/>
          </a:xfrm>
        </p:spPr>
        <p:txBody>
          <a:bodyPr>
            <a:normAutofit/>
          </a:bodyPr>
          <a:lstStyle/>
          <a:p>
            <a:r>
              <a:rPr lang="en-US" dirty="0" smtClean="0"/>
              <a:t>If you place a book hanging at the edge of your desk, because of its shape and its position, it could fall off the desk; it has the </a:t>
            </a:r>
            <a:r>
              <a:rPr lang="en-US" i="1" dirty="0" smtClean="0"/>
              <a:t>potential</a:t>
            </a:r>
            <a:r>
              <a:rPr lang="en-US" dirty="0" smtClean="0"/>
              <a:t> to do work.</a:t>
            </a:r>
          </a:p>
          <a:p>
            <a:endParaRPr lang="en-US" dirty="0"/>
          </a:p>
          <a:p>
            <a:r>
              <a:rPr lang="en-US" dirty="0" smtClean="0">
                <a:solidFill>
                  <a:srgbClr val="FFFF00"/>
                </a:solidFill>
              </a:rPr>
              <a:t>Potential Energy </a:t>
            </a:r>
            <a:r>
              <a:rPr lang="en-US" dirty="0" smtClean="0"/>
              <a:t>is energy that results from the position or shape of an object.</a:t>
            </a:r>
            <a:endParaRPr lang="en-US" dirty="0">
              <a:solidFill>
                <a:srgbClr val="FFFF00"/>
              </a:solidFill>
            </a:endParaRPr>
          </a:p>
        </p:txBody>
      </p:sp>
      <p:pic>
        <p:nvPicPr>
          <p:cNvPr id="4" name="Picture 3"/>
          <p:cNvPicPr>
            <a:picLocks noChangeAspect="1"/>
          </p:cNvPicPr>
          <p:nvPr/>
        </p:nvPicPr>
        <p:blipFill>
          <a:blip r:embed="rId2"/>
          <a:stretch>
            <a:fillRect/>
          </a:stretch>
        </p:blipFill>
        <p:spPr>
          <a:xfrm>
            <a:off x="315532" y="1417638"/>
            <a:ext cx="2712445" cy="4125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50231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14400" y="4267200"/>
            <a:ext cx="7315200" cy="6858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Types of Potential Energy</a:t>
            </a:r>
            <a:endParaRPr lang="en-US" dirty="0"/>
          </a:p>
        </p:txBody>
      </p:sp>
      <p:sp>
        <p:nvSpPr>
          <p:cNvPr id="3" name="Content Placeholder 2"/>
          <p:cNvSpPr>
            <a:spLocks noGrp="1"/>
          </p:cNvSpPr>
          <p:nvPr>
            <p:ph idx="1"/>
          </p:nvPr>
        </p:nvSpPr>
        <p:spPr/>
        <p:txBody>
          <a:bodyPr/>
          <a:lstStyle/>
          <a:p>
            <a:r>
              <a:rPr lang="en-US" dirty="0" smtClean="0">
                <a:solidFill>
                  <a:srgbClr val="FFFF00"/>
                </a:solidFill>
              </a:rPr>
              <a:t>Gravitational Potential Energy </a:t>
            </a:r>
            <a:r>
              <a:rPr lang="en-US" dirty="0" smtClean="0"/>
              <a:t>is related to the height of an object.</a:t>
            </a:r>
          </a:p>
          <a:p>
            <a:r>
              <a:rPr lang="en-US" dirty="0" smtClean="0"/>
              <a:t>Gravitational potential energy is relative to the amount of work done to lift it to that height.</a:t>
            </a:r>
          </a:p>
          <a:p>
            <a:endParaRPr lang="en-US" dirty="0"/>
          </a:p>
          <a:p>
            <a:pPr marL="0" indent="0" algn="ctr">
              <a:buNone/>
            </a:pPr>
            <a:r>
              <a:rPr lang="en-US" sz="2800" dirty="0" smtClean="0"/>
              <a:t>Gravitational Potential Energy = </a:t>
            </a:r>
            <a:r>
              <a:rPr lang="en-US" sz="2800" dirty="0" smtClean="0">
                <a:solidFill>
                  <a:srgbClr val="D01EB7"/>
                </a:solidFill>
                <a:effectLst>
                  <a:outerShdw blurRad="38100" dist="38100" dir="2700000" algn="tl">
                    <a:srgbClr val="000000">
                      <a:alpha val="43137"/>
                    </a:srgbClr>
                  </a:outerShdw>
                </a:effectLst>
              </a:rPr>
              <a:t>Weight</a:t>
            </a:r>
            <a:r>
              <a:rPr lang="en-US" sz="2800" dirty="0" smtClean="0"/>
              <a:t> X </a:t>
            </a:r>
            <a:r>
              <a:rPr lang="en-US" sz="2800" dirty="0" smtClean="0">
                <a:solidFill>
                  <a:schemeClr val="tx2">
                    <a:lumMod val="75000"/>
                  </a:schemeClr>
                </a:solidFill>
                <a:effectLst>
                  <a:outerShdw blurRad="38100" dist="38100" dir="2700000" algn="tl">
                    <a:srgbClr val="000000">
                      <a:alpha val="43137"/>
                    </a:srgbClr>
                  </a:outerShdw>
                </a:effectLst>
              </a:rPr>
              <a:t>Height</a:t>
            </a:r>
            <a:endParaRPr lang="en-US" sz="2800"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7789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Potential Energy</a:t>
            </a:r>
            <a:endParaRPr lang="en-US" dirty="0"/>
          </a:p>
        </p:txBody>
      </p:sp>
      <p:sp>
        <p:nvSpPr>
          <p:cNvPr id="3" name="Content Placeholder 2"/>
          <p:cNvSpPr>
            <a:spLocks noGrp="1"/>
          </p:cNvSpPr>
          <p:nvPr>
            <p:ph idx="1"/>
          </p:nvPr>
        </p:nvSpPr>
        <p:spPr/>
        <p:txBody>
          <a:bodyPr>
            <a:normAutofit lnSpcReduction="10000"/>
          </a:bodyPr>
          <a:lstStyle/>
          <a:p>
            <a:r>
              <a:rPr lang="en-US" dirty="0" smtClean="0"/>
              <a:t>Potential energy that is due to an object’s shape, specifically that the shape can be compressed or stretched is </a:t>
            </a:r>
            <a:r>
              <a:rPr lang="en-US" dirty="0" smtClean="0">
                <a:solidFill>
                  <a:srgbClr val="FFFF00"/>
                </a:solidFill>
              </a:rPr>
              <a:t>elastic potential energy</a:t>
            </a:r>
          </a:p>
          <a:p>
            <a:endParaRPr lang="en-US" dirty="0">
              <a:solidFill>
                <a:srgbClr val="FFFF00"/>
              </a:solidFill>
            </a:endParaRPr>
          </a:p>
          <a:p>
            <a:r>
              <a:rPr lang="en-US" dirty="0" smtClean="0"/>
              <a:t>Look at Figure 4 on page 355. When the trampoline changes shape, this compression motion stores energy. When she pushes off, the stored energy makes her bounce up.</a:t>
            </a:r>
            <a:endParaRPr lang="en-US" dirty="0"/>
          </a:p>
        </p:txBody>
      </p:sp>
    </p:spTree>
    <p:extLst>
      <p:ext uri="{BB962C8B-B14F-4D97-AF65-F5344CB8AC3E}">
        <p14:creationId xmlns:p14="http://schemas.microsoft.com/office/powerpoint/2010/main" val="3114994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Potential Energy</a:t>
            </a:r>
            <a:endParaRPr lang="en-US" dirty="0"/>
          </a:p>
        </p:txBody>
      </p:sp>
      <p:sp>
        <p:nvSpPr>
          <p:cNvPr id="3" name="Content Placeholder 2"/>
          <p:cNvSpPr>
            <a:spLocks noGrp="1"/>
          </p:cNvSpPr>
          <p:nvPr>
            <p:ph idx="1"/>
          </p:nvPr>
        </p:nvSpPr>
        <p:spPr/>
        <p:txBody>
          <a:bodyPr/>
          <a:lstStyle/>
          <a:p>
            <a:r>
              <a:rPr lang="en-US" dirty="0" smtClean="0"/>
              <a:t>In your notes, write or draw 2 examples of kinetic and </a:t>
            </a:r>
            <a:r>
              <a:rPr lang="en-US" dirty="0"/>
              <a:t>2</a:t>
            </a:r>
            <a:r>
              <a:rPr lang="en-US" dirty="0" smtClean="0"/>
              <a:t> examples of potential energy.</a:t>
            </a:r>
          </a:p>
          <a:p>
            <a:endParaRPr lang="en-US" dirty="0"/>
          </a:p>
          <a:p>
            <a:r>
              <a:rPr lang="en-US" dirty="0" smtClean="0"/>
              <a:t>When you are done, ask your partner to explain their drawings/written examples. You may also share yours.</a:t>
            </a:r>
            <a:endParaRPr lang="en-US" dirty="0"/>
          </a:p>
        </p:txBody>
      </p:sp>
    </p:spTree>
    <p:extLst>
      <p:ext uri="{BB962C8B-B14F-4D97-AF65-F5344CB8AC3E}">
        <p14:creationId xmlns:p14="http://schemas.microsoft.com/office/powerpoint/2010/main" val="2850101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Transformations</a:t>
            </a:r>
            <a:endParaRPr lang="en-US" dirty="0"/>
          </a:p>
        </p:txBody>
      </p:sp>
      <p:sp>
        <p:nvSpPr>
          <p:cNvPr id="3" name="Content Placeholder 2"/>
          <p:cNvSpPr>
            <a:spLocks noGrp="1"/>
          </p:cNvSpPr>
          <p:nvPr>
            <p:ph idx="1"/>
          </p:nvPr>
        </p:nvSpPr>
        <p:spPr/>
        <p:txBody>
          <a:bodyPr/>
          <a:lstStyle/>
          <a:p>
            <a:r>
              <a:rPr lang="en-US" dirty="0"/>
              <a:t>https://www.youtube.com/watch?v=Jnj8mc04r9E&amp;index=3&amp;list=PL62C03F540D39410A</a:t>
            </a:r>
          </a:p>
        </p:txBody>
      </p:sp>
    </p:spTree>
    <p:extLst>
      <p:ext uri="{BB962C8B-B14F-4D97-AF65-F5344CB8AC3E}">
        <p14:creationId xmlns:p14="http://schemas.microsoft.com/office/powerpoint/2010/main" val="2473124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Summery</a:t>
            </a:r>
            <a:endParaRPr lang="en-US" dirty="0"/>
          </a:p>
        </p:txBody>
      </p:sp>
      <p:sp>
        <p:nvSpPr>
          <p:cNvPr id="3" name="Content Placeholder 2"/>
          <p:cNvSpPr>
            <a:spLocks noGrp="1"/>
          </p:cNvSpPr>
          <p:nvPr>
            <p:ph idx="1"/>
          </p:nvPr>
        </p:nvSpPr>
        <p:spPr>
          <a:xfrm>
            <a:off x="457200" y="1295400"/>
            <a:ext cx="8458200" cy="5334000"/>
          </a:xfrm>
        </p:spPr>
        <p:txBody>
          <a:bodyPr>
            <a:normAutofit/>
          </a:bodyPr>
          <a:lstStyle/>
          <a:p>
            <a:r>
              <a:rPr lang="en-US" dirty="0" smtClean="0"/>
              <a:t>Goal: To </a:t>
            </a:r>
            <a:r>
              <a:rPr lang="en-US" dirty="0"/>
              <a:t>distinguish between the two types of energy; </a:t>
            </a:r>
            <a:r>
              <a:rPr lang="en-US" dirty="0">
                <a:solidFill>
                  <a:srgbClr val="FFC000"/>
                </a:solidFill>
              </a:rPr>
              <a:t>kinetic</a:t>
            </a:r>
            <a:r>
              <a:rPr lang="en-US" dirty="0"/>
              <a:t> and </a:t>
            </a:r>
            <a:r>
              <a:rPr lang="en-US" dirty="0" smtClean="0">
                <a:solidFill>
                  <a:srgbClr val="D01EB7"/>
                </a:solidFill>
              </a:rPr>
              <a:t>potential</a:t>
            </a:r>
            <a:r>
              <a:rPr lang="en-US" dirty="0" smtClean="0"/>
              <a:t>.</a:t>
            </a:r>
          </a:p>
          <a:p>
            <a:endParaRPr lang="en-US" dirty="0"/>
          </a:p>
          <a:p>
            <a:r>
              <a:rPr lang="en-US" dirty="0" smtClean="0"/>
              <a:t>The energy an object has because of its motion is </a:t>
            </a:r>
            <a:r>
              <a:rPr lang="en-US" dirty="0" smtClean="0">
                <a:solidFill>
                  <a:srgbClr val="FFC000"/>
                </a:solidFill>
                <a:effectLst>
                  <a:outerShdw blurRad="38100" dist="38100" dir="2700000" algn="tl">
                    <a:srgbClr val="000000">
                      <a:alpha val="43137"/>
                    </a:srgbClr>
                  </a:outerShdw>
                </a:effectLst>
              </a:rPr>
              <a:t>kinetic</a:t>
            </a:r>
            <a:r>
              <a:rPr lang="en-US" dirty="0" smtClean="0"/>
              <a:t> energy. </a:t>
            </a:r>
            <a:r>
              <a:rPr lang="en-US" i="1" dirty="0" smtClean="0"/>
              <a:t>Speed</a:t>
            </a:r>
            <a:r>
              <a:rPr lang="en-US" dirty="0" smtClean="0"/>
              <a:t> and </a:t>
            </a:r>
            <a:r>
              <a:rPr lang="en-US" i="1" dirty="0" smtClean="0"/>
              <a:t>mass</a:t>
            </a:r>
            <a:r>
              <a:rPr lang="en-US" dirty="0" smtClean="0"/>
              <a:t> effect the amount of kinetic energy.</a:t>
            </a:r>
          </a:p>
          <a:p>
            <a:r>
              <a:rPr lang="en-US" dirty="0" smtClean="0">
                <a:solidFill>
                  <a:srgbClr val="D01EB7"/>
                </a:solidFill>
                <a:effectLst>
                  <a:outerShdw blurRad="38100" dist="38100" dir="2700000" algn="tl">
                    <a:srgbClr val="000000">
                      <a:alpha val="43137"/>
                    </a:srgbClr>
                  </a:outerShdw>
                </a:effectLst>
              </a:rPr>
              <a:t>Potential</a:t>
            </a:r>
            <a:r>
              <a:rPr lang="en-US" dirty="0" smtClean="0"/>
              <a:t> energy is caused by an object’s shape or position that allows it to store energy. The two types are </a:t>
            </a:r>
            <a:r>
              <a:rPr lang="en-US" i="1" dirty="0" smtClean="0"/>
              <a:t>gravitational </a:t>
            </a:r>
            <a:r>
              <a:rPr lang="en-US" dirty="0" smtClean="0"/>
              <a:t>and</a:t>
            </a:r>
            <a:r>
              <a:rPr lang="en-US" i="1" dirty="0" smtClean="0"/>
              <a:t> elastic</a:t>
            </a:r>
            <a:r>
              <a:rPr lang="en-US" dirty="0" smtClean="0"/>
              <a:t>.</a:t>
            </a:r>
            <a:endParaRPr lang="en-US" dirty="0"/>
          </a:p>
          <a:p>
            <a:endParaRPr lang="en-US" dirty="0"/>
          </a:p>
        </p:txBody>
      </p:sp>
    </p:spTree>
    <p:extLst>
      <p:ext uri="{BB962C8B-B14F-4D97-AF65-F5344CB8AC3E}">
        <p14:creationId xmlns:p14="http://schemas.microsoft.com/office/powerpoint/2010/main" val="1065273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Slip</a:t>
            </a:r>
            <a:endParaRPr lang="en-US" dirty="0"/>
          </a:p>
        </p:txBody>
      </p:sp>
      <p:sp>
        <p:nvSpPr>
          <p:cNvPr id="3" name="Content Placeholder 2"/>
          <p:cNvSpPr>
            <a:spLocks noGrp="1"/>
          </p:cNvSpPr>
          <p:nvPr>
            <p:ph idx="1"/>
          </p:nvPr>
        </p:nvSpPr>
        <p:spPr/>
        <p:txBody>
          <a:bodyPr/>
          <a:lstStyle/>
          <a:p>
            <a:r>
              <a:rPr lang="en-US" dirty="0" smtClean="0"/>
              <a:t>Write the SI unit for each quantity. Use your notes if you don’t remember.</a:t>
            </a:r>
          </a:p>
          <a:p>
            <a:pPr marL="514350" indent="-514350">
              <a:buFont typeface="+mj-lt"/>
              <a:buAutoNum type="arabicPeriod"/>
            </a:pPr>
            <a:r>
              <a:rPr lang="en-US" dirty="0" smtClean="0"/>
              <a:t>Force</a:t>
            </a:r>
          </a:p>
          <a:p>
            <a:pPr marL="514350" indent="-514350">
              <a:buFont typeface="+mj-lt"/>
              <a:buAutoNum type="arabicPeriod"/>
            </a:pPr>
            <a:r>
              <a:rPr lang="en-US" dirty="0" smtClean="0"/>
              <a:t>Height</a:t>
            </a:r>
          </a:p>
          <a:p>
            <a:pPr marL="514350" indent="-514350">
              <a:buFont typeface="+mj-lt"/>
              <a:buAutoNum type="arabicPeriod"/>
            </a:pPr>
            <a:r>
              <a:rPr lang="en-US" dirty="0" smtClean="0"/>
              <a:t>Work</a:t>
            </a:r>
          </a:p>
          <a:p>
            <a:pPr marL="514350" indent="-514350">
              <a:buFont typeface="+mj-lt"/>
              <a:buAutoNum type="arabicPeriod"/>
            </a:pPr>
            <a:r>
              <a:rPr lang="en-US" dirty="0" smtClean="0"/>
              <a:t>Mass </a:t>
            </a:r>
          </a:p>
          <a:p>
            <a:pPr marL="514350" indent="-514350">
              <a:buFont typeface="+mj-lt"/>
              <a:buAutoNum type="arabicPeriod"/>
            </a:pPr>
            <a:r>
              <a:rPr lang="en-US" dirty="0" smtClean="0"/>
              <a:t>Energy</a:t>
            </a:r>
            <a:endParaRPr lang="en-US" dirty="0"/>
          </a:p>
        </p:txBody>
      </p:sp>
    </p:spTree>
    <p:extLst>
      <p:ext uri="{BB962C8B-B14F-4D97-AF65-F5344CB8AC3E}">
        <p14:creationId xmlns:p14="http://schemas.microsoft.com/office/powerpoint/2010/main" val="140991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normAutofit/>
          </a:bodyPr>
          <a:lstStyle/>
          <a:p>
            <a:r>
              <a:rPr lang="en-US" sz="6000" dirty="0" smtClean="0"/>
              <a:t>Conservation of Energy</a:t>
            </a:r>
            <a:endParaRPr lang="en-US" sz="6000" dirty="0"/>
          </a:p>
        </p:txBody>
      </p:sp>
      <p:sp>
        <p:nvSpPr>
          <p:cNvPr id="3" name="Content Placeholder 2"/>
          <p:cNvSpPr>
            <a:spLocks noGrp="1"/>
          </p:cNvSpPr>
          <p:nvPr>
            <p:ph type="subTitle" idx="1"/>
          </p:nvPr>
        </p:nvSpPr>
        <p:spPr>
          <a:xfrm>
            <a:off x="457200" y="1546225"/>
            <a:ext cx="8458200" cy="4930775"/>
          </a:xfrm>
        </p:spPr>
        <p:txBody>
          <a:bodyPr>
            <a:normAutofit/>
          </a:bodyPr>
          <a:lstStyle/>
          <a:p>
            <a:pPr marL="0" indent="0" algn="ctr">
              <a:buNone/>
            </a:pPr>
            <a:r>
              <a:rPr lang="en-US" sz="4000" u="sng" dirty="0" smtClean="0"/>
              <a:t>Learning Goals</a:t>
            </a:r>
          </a:p>
          <a:p>
            <a:endParaRPr lang="en-US" dirty="0"/>
          </a:p>
          <a:p>
            <a:pPr algn="ctr"/>
            <a:r>
              <a:rPr lang="en-US" sz="4000" dirty="0" smtClean="0"/>
              <a:t>To be able to find an object’s mechanical energy</a:t>
            </a:r>
          </a:p>
          <a:p>
            <a:pPr algn="ctr"/>
            <a:endParaRPr lang="en-US" sz="4000" dirty="0"/>
          </a:p>
          <a:p>
            <a:pPr algn="ctr"/>
            <a:r>
              <a:rPr lang="en-US" sz="4000" dirty="0" smtClean="0"/>
              <a:t>To understand the Law of Conservation of Energy</a:t>
            </a:r>
            <a:endParaRPr lang="en-US" sz="4000" dirty="0"/>
          </a:p>
        </p:txBody>
      </p:sp>
    </p:spTree>
    <p:extLst>
      <p:ext uri="{BB962C8B-B14F-4D97-AF65-F5344CB8AC3E}">
        <p14:creationId xmlns:p14="http://schemas.microsoft.com/office/powerpoint/2010/main" val="1551729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14400" y="4876800"/>
            <a:ext cx="7772400" cy="609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Mechanical Energy</a:t>
            </a:r>
            <a:endParaRPr lang="en-US" dirty="0"/>
          </a:p>
        </p:txBody>
      </p:sp>
      <p:sp>
        <p:nvSpPr>
          <p:cNvPr id="3" name="Content Placeholder 2"/>
          <p:cNvSpPr>
            <a:spLocks noGrp="1"/>
          </p:cNvSpPr>
          <p:nvPr>
            <p:ph idx="1"/>
          </p:nvPr>
        </p:nvSpPr>
        <p:spPr>
          <a:xfrm>
            <a:off x="457200" y="1600200"/>
            <a:ext cx="8686800" cy="4525963"/>
          </a:xfrm>
        </p:spPr>
        <p:txBody>
          <a:bodyPr/>
          <a:lstStyle/>
          <a:p>
            <a:r>
              <a:rPr lang="en-US" dirty="0" smtClean="0">
                <a:solidFill>
                  <a:srgbClr val="FFFF00"/>
                </a:solidFill>
              </a:rPr>
              <a:t>Mechanical energy </a:t>
            </a:r>
            <a:r>
              <a:rPr lang="en-US" dirty="0" smtClean="0"/>
              <a:t>is associated with motion, position or shape of an object.</a:t>
            </a:r>
          </a:p>
          <a:p>
            <a:endParaRPr lang="en-US" dirty="0"/>
          </a:p>
          <a:p>
            <a:r>
              <a:rPr lang="en-US" dirty="0" smtClean="0"/>
              <a:t>It is a combination of an object’s kinetic and potential energy.</a:t>
            </a:r>
          </a:p>
          <a:p>
            <a:endParaRPr lang="en-US" dirty="0"/>
          </a:p>
          <a:p>
            <a:pPr marL="0" indent="0" algn="ctr">
              <a:buNone/>
            </a:pPr>
            <a:r>
              <a:rPr lang="en-US" sz="2700" dirty="0" smtClean="0">
                <a:effectLst>
                  <a:outerShdw blurRad="38100" dist="38100" dir="2700000" algn="tl">
                    <a:srgbClr val="000000">
                      <a:alpha val="43137"/>
                    </a:srgbClr>
                  </a:outerShdw>
                </a:effectLst>
              </a:rPr>
              <a:t>Mechanical Energy = kinetic energy + potential energy</a:t>
            </a:r>
            <a:endParaRPr lang="en-US" sz="27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082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Work, Energy and Power</a:t>
            </a:r>
            <a:endParaRPr lang="en-US" dirty="0"/>
          </a:p>
        </p:txBody>
      </p:sp>
      <p:sp>
        <p:nvSpPr>
          <p:cNvPr id="3" name="Content Placeholder 2"/>
          <p:cNvSpPr>
            <a:spLocks noGrp="1"/>
          </p:cNvSpPr>
          <p:nvPr>
            <p:ph idx="1"/>
          </p:nvPr>
        </p:nvSpPr>
        <p:spPr>
          <a:xfrm>
            <a:off x="457200" y="1600201"/>
            <a:ext cx="8229600" cy="2411458"/>
          </a:xfrm>
        </p:spPr>
        <p:txBody>
          <a:bodyPr>
            <a:normAutofit/>
          </a:bodyPr>
          <a:lstStyle/>
          <a:p>
            <a:r>
              <a:rPr lang="en-US" sz="3600" dirty="0" smtClean="0"/>
              <a:t>How do we define work?</a:t>
            </a:r>
          </a:p>
          <a:p>
            <a:endParaRPr lang="en-US" sz="3600" dirty="0" smtClean="0"/>
          </a:p>
          <a:p>
            <a:pPr lvl="1"/>
            <a:r>
              <a:rPr lang="en-US" sz="3200" dirty="0" smtClean="0">
                <a:solidFill>
                  <a:srgbClr val="FFFF00"/>
                </a:solidFill>
              </a:rPr>
              <a:t>Work</a:t>
            </a:r>
            <a:r>
              <a:rPr lang="en-US" sz="3200" dirty="0" smtClean="0"/>
              <a:t> is when a force moves an object (P. 350)</a:t>
            </a:r>
          </a:p>
          <a:p>
            <a:pPr lvl="1"/>
            <a:endParaRPr lang="en-US" sz="3200" dirty="0" smtClean="0"/>
          </a:p>
        </p:txBody>
      </p:sp>
      <p:pic>
        <p:nvPicPr>
          <p:cNvPr id="4" name="Picture 3"/>
          <p:cNvPicPr>
            <a:picLocks noChangeAspect="1"/>
          </p:cNvPicPr>
          <p:nvPr/>
        </p:nvPicPr>
        <p:blipFill>
          <a:blip r:embed="rId2"/>
          <a:stretch>
            <a:fillRect/>
          </a:stretch>
        </p:blipFill>
        <p:spPr>
          <a:xfrm>
            <a:off x="6521424" y="3734213"/>
            <a:ext cx="2057400" cy="23660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685800" y="3886200"/>
            <a:ext cx="5727649" cy="2062103"/>
          </a:xfrm>
          <a:prstGeom prst="rect">
            <a:avLst/>
          </a:prstGeom>
          <a:noFill/>
        </p:spPr>
        <p:txBody>
          <a:bodyPr wrap="square" rtlCol="0">
            <a:spAutoFit/>
          </a:bodyPr>
          <a:lstStyle/>
          <a:p>
            <a:pPr marL="742950" lvl="1" indent="-285750">
              <a:spcBef>
                <a:spcPct val="20000"/>
              </a:spcBef>
              <a:buFont typeface="Arial" pitchFamily="34" charset="0"/>
              <a:buChar char="–"/>
            </a:pPr>
            <a:r>
              <a:rPr lang="en-US" sz="3200" dirty="0">
                <a:solidFill>
                  <a:prstClr val="white"/>
                </a:solidFill>
              </a:rPr>
              <a:t>Ex. When you push a grocery cart in the store, you are exerting a force on the cart: you are doing </a:t>
            </a:r>
            <a:r>
              <a:rPr lang="en-US" sz="3200" i="1" dirty="0">
                <a:solidFill>
                  <a:prstClr val="white"/>
                </a:solidFill>
              </a:rPr>
              <a:t>work</a:t>
            </a:r>
            <a:endParaRPr lang="en-US" sz="3200" i="1" dirty="0">
              <a:solidFill>
                <a:prstClr val="white"/>
              </a:solidFill>
            </a:endParaRPr>
          </a:p>
        </p:txBody>
      </p:sp>
    </p:spTree>
    <p:extLst>
      <p:ext uri="{BB962C8B-B14F-4D97-AF65-F5344CB8AC3E}">
        <p14:creationId xmlns:p14="http://schemas.microsoft.com/office/powerpoint/2010/main" val="175952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 funny thing…</a:t>
            </a:r>
            <a:endParaRPr lang="en-US" dirty="0"/>
          </a:p>
        </p:txBody>
      </p:sp>
      <p:sp>
        <p:nvSpPr>
          <p:cNvPr id="3" name="Content Placeholder 2"/>
          <p:cNvSpPr>
            <a:spLocks noGrp="1"/>
          </p:cNvSpPr>
          <p:nvPr>
            <p:ph idx="1"/>
          </p:nvPr>
        </p:nvSpPr>
        <p:spPr/>
        <p:txBody>
          <a:bodyPr/>
          <a:lstStyle/>
          <a:p>
            <a:r>
              <a:rPr lang="en-US" dirty="0" smtClean="0"/>
              <a:t>Sometimes, mechanical energy can be either kinetic or potential energy only. An object may have only kinetic or only potential energy, but they both still have mechanical energy.</a:t>
            </a:r>
          </a:p>
          <a:p>
            <a:endParaRPr lang="en-US" dirty="0"/>
          </a:p>
          <a:p>
            <a:r>
              <a:rPr lang="en-US" dirty="0" smtClean="0"/>
              <a:t>Complete Figure 1 on page 357 (including the “Draw Conclusions” part.</a:t>
            </a:r>
            <a:endParaRPr lang="en-US" dirty="0"/>
          </a:p>
        </p:txBody>
      </p:sp>
    </p:spTree>
    <p:extLst>
      <p:ext uri="{BB962C8B-B14F-4D97-AF65-F5344CB8AC3E}">
        <p14:creationId xmlns:p14="http://schemas.microsoft.com/office/powerpoint/2010/main" val="175322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5800" y="3863181"/>
            <a:ext cx="7772400" cy="5334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Goal Summery</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dirty="0" smtClean="0"/>
              <a:t>Goal: To </a:t>
            </a:r>
            <a:r>
              <a:rPr lang="en-US" dirty="0"/>
              <a:t>learn and be able to find an object’s </a:t>
            </a:r>
            <a:r>
              <a:rPr lang="en-US" dirty="0">
                <a:solidFill>
                  <a:srgbClr val="FFC000"/>
                </a:solidFill>
              </a:rPr>
              <a:t>mechanical </a:t>
            </a:r>
            <a:r>
              <a:rPr lang="en-US" dirty="0" smtClean="0">
                <a:solidFill>
                  <a:srgbClr val="FFC000"/>
                </a:solidFill>
              </a:rPr>
              <a:t>energy</a:t>
            </a:r>
          </a:p>
          <a:p>
            <a:pPr marL="0" indent="0">
              <a:buNone/>
            </a:pPr>
            <a:endParaRPr lang="en-US" dirty="0"/>
          </a:p>
          <a:p>
            <a:pPr marL="0" indent="0">
              <a:buNone/>
            </a:pPr>
            <a:r>
              <a:rPr lang="en-US" dirty="0" smtClean="0"/>
              <a:t>Now we know that:</a:t>
            </a:r>
          </a:p>
          <a:p>
            <a:pPr marL="0" lvl="0" indent="0" algn="ctr">
              <a:buNone/>
            </a:pPr>
            <a:r>
              <a:rPr lang="en-US" sz="2700" dirty="0">
                <a:solidFill>
                  <a:prstClr val="white"/>
                </a:solidFill>
              </a:rPr>
              <a:t>Mechanical Energy = kinetic energy + potential energy</a:t>
            </a:r>
          </a:p>
          <a:p>
            <a:pPr marL="0" indent="0">
              <a:buNone/>
            </a:pPr>
            <a:endParaRPr lang="en-US" dirty="0" smtClean="0"/>
          </a:p>
          <a:p>
            <a:r>
              <a:rPr lang="en-US" dirty="0" smtClean="0"/>
              <a:t>Also, objects can sometimes have only kinetic or potential energy, but they all have </a:t>
            </a:r>
            <a:r>
              <a:rPr lang="en-US" dirty="0" smtClean="0">
                <a:solidFill>
                  <a:srgbClr val="FFC000"/>
                </a:solidFill>
              </a:rPr>
              <a:t>mechanical energy</a:t>
            </a:r>
            <a:r>
              <a:rPr lang="en-US" dirty="0" smtClean="0"/>
              <a:t>.</a:t>
            </a:r>
            <a:endParaRPr lang="en-US" dirty="0"/>
          </a:p>
        </p:txBody>
      </p:sp>
    </p:spTree>
    <p:extLst>
      <p:ext uri="{BB962C8B-B14F-4D97-AF65-F5344CB8AC3E}">
        <p14:creationId xmlns:p14="http://schemas.microsoft.com/office/powerpoint/2010/main" val="3028994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Transformations</a:t>
            </a:r>
            <a:endParaRPr lang="en-US" dirty="0"/>
          </a:p>
        </p:txBody>
      </p:sp>
      <p:sp>
        <p:nvSpPr>
          <p:cNvPr id="3" name="Content Placeholder 2"/>
          <p:cNvSpPr>
            <a:spLocks noGrp="1"/>
          </p:cNvSpPr>
          <p:nvPr>
            <p:ph idx="1"/>
          </p:nvPr>
        </p:nvSpPr>
        <p:spPr/>
        <p:txBody>
          <a:bodyPr/>
          <a:lstStyle/>
          <a:p>
            <a:r>
              <a:rPr lang="en-US" dirty="0" smtClean="0"/>
              <a:t>When one form of energy changes to another form, this is called an </a:t>
            </a:r>
            <a:r>
              <a:rPr lang="en-US" dirty="0" smtClean="0">
                <a:solidFill>
                  <a:srgbClr val="FFFF00"/>
                </a:solidFill>
              </a:rPr>
              <a:t>energy transformation</a:t>
            </a:r>
            <a:r>
              <a:rPr lang="en-US" dirty="0" smtClean="0"/>
              <a:t>.</a:t>
            </a:r>
          </a:p>
          <a:p>
            <a:endParaRPr lang="en-US" dirty="0"/>
          </a:p>
          <a:p>
            <a:pPr lvl="7"/>
            <a:r>
              <a:rPr lang="en-US" sz="3200" dirty="0" smtClean="0">
                <a:solidFill>
                  <a:schemeClr val="bg1"/>
                </a:solidFill>
              </a:rPr>
              <a:t>Energy transformations occur most often between potential and kinetic energy.</a:t>
            </a:r>
            <a:endParaRPr lang="en-US" sz="3200" dirty="0">
              <a:solidFill>
                <a:schemeClr val="bg1"/>
              </a:solidFill>
            </a:endParaRPr>
          </a:p>
        </p:txBody>
      </p:sp>
      <p:pic>
        <p:nvPicPr>
          <p:cNvPr id="4" name="Picture 3"/>
          <p:cNvPicPr>
            <a:picLocks noChangeAspect="1"/>
          </p:cNvPicPr>
          <p:nvPr/>
        </p:nvPicPr>
        <p:blipFill>
          <a:blip r:embed="rId2"/>
          <a:stretch>
            <a:fillRect/>
          </a:stretch>
        </p:blipFill>
        <p:spPr>
          <a:xfrm>
            <a:off x="838200" y="2438400"/>
            <a:ext cx="4114800" cy="4283133"/>
          </a:xfrm>
          <a:prstGeom prst="rect">
            <a:avLst/>
          </a:prstGeom>
        </p:spPr>
      </p:pic>
    </p:spTree>
    <p:extLst>
      <p:ext uri="{BB962C8B-B14F-4D97-AF65-F5344CB8AC3E}">
        <p14:creationId xmlns:p14="http://schemas.microsoft.com/office/powerpoint/2010/main" val="3532353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to Kinetic</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r>
              <a:rPr lang="en-US" sz="2800" dirty="0" smtClean="0"/>
              <a:t>Falling objects- at the top of the hill, the ball has potential energy. As it rolls down the hill, its potential energy decreases, but as it gains speed its kinetic energy increases.</a:t>
            </a:r>
            <a:endParaRPr lang="en-US" sz="2800" dirty="0"/>
          </a:p>
        </p:txBody>
      </p:sp>
      <p:pic>
        <p:nvPicPr>
          <p:cNvPr id="4" name="Picture 3"/>
          <p:cNvPicPr>
            <a:picLocks noChangeAspect="1"/>
          </p:cNvPicPr>
          <p:nvPr/>
        </p:nvPicPr>
        <p:blipFill>
          <a:blip r:embed="rId2"/>
          <a:stretch>
            <a:fillRect/>
          </a:stretch>
        </p:blipFill>
        <p:spPr>
          <a:xfrm>
            <a:off x="23812" y="3429000"/>
            <a:ext cx="9096375" cy="3429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31106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Pendulum</a:t>
            </a:r>
            <a:endParaRPr lang="en-US" dirty="0"/>
          </a:p>
        </p:txBody>
      </p:sp>
      <p:sp>
        <p:nvSpPr>
          <p:cNvPr id="3" name="Content Placeholder 2"/>
          <p:cNvSpPr>
            <a:spLocks noGrp="1"/>
          </p:cNvSpPr>
          <p:nvPr>
            <p:ph idx="1"/>
          </p:nvPr>
        </p:nvSpPr>
        <p:spPr/>
        <p:txBody>
          <a:bodyPr/>
          <a:lstStyle/>
          <a:p>
            <a:r>
              <a:rPr lang="en-US" dirty="0" smtClean="0"/>
              <a:t>A pendulum describes a specific type of motion, like the one shown in Figure 3 (page 358). </a:t>
            </a:r>
          </a:p>
          <a:p>
            <a:endParaRPr lang="en-US" dirty="0"/>
          </a:p>
          <a:p>
            <a:r>
              <a:rPr lang="en-US" dirty="0" smtClean="0"/>
              <a:t>Complete Figure 3 by identifying the types of energy at different points of the pendulum</a:t>
            </a:r>
            <a:endParaRPr lang="en-US" dirty="0"/>
          </a:p>
        </p:txBody>
      </p:sp>
    </p:spTree>
    <p:extLst>
      <p:ext uri="{BB962C8B-B14F-4D97-AF65-F5344CB8AC3E}">
        <p14:creationId xmlns:p14="http://schemas.microsoft.com/office/powerpoint/2010/main" val="3289670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Conservation of Energy</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Remember, a law is an observed pattern in nature that we are not trying to explain.</a:t>
            </a:r>
          </a:p>
          <a:p>
            <a:endParaRPr lang="en-US" dirty="0"/>
          </a:p>
          <a:p>
            <a:r>
              <a:rPr lang="en-US" dirty="0" smtClean="0"/>
              <a:t>This law states that </a:t>
            </a:r>
            <a:r>
              <a:rPr lang="en-US" dirty="0" smtClean="0">
                <a:solidFill>
                  <a:srgbClr val="FFC000"/>
                </a:solidFill>
              </a:rPr>
              <a:t>energy cannot be created or destroyed.</a:t>
            </a:r>
          </a:p>
          <a:p>
            <a:endParaRPr lang="en-US" dirty="0"/>
          </a:p>
          <a:p>
            <a:r>
              <a:rPr lang="en-US" dirty="0" smtClean="0"/>
              <a:t>This means that when energy is transformed from on form to another, no energy is lost, and no extra energy is made.</a:t>
            </a:r>
            <a:endParaRPr lang="en-US" dirty="0"/>
          </a:p>
        </p:txBody>
      </p:sp>
    </p:spTree>
    <p:extLst>
      <p:ext uri="{BB962C8B-B14F-4D97-AF65-F5344CB8AC3E}">
        <p14:creationId xmlns:p14="http://schemas.microsoft.com/office/powerpoint/2010/main" val="1943359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Energy</a:t>
            </a:r>
            <a:endParaRPr lang="en-US" dirty="0"/>
          </a:p>
        </p:txBody>
      </p:sp>
      <p:sp>
        <p:nvSpPr>
          <p:cNvPr id="3" name="Content Placeholder 2"/>
          <p:cNvSpPr>
            <a:spLocks noGrp="1"/>
          </p:cNvSpPr>
          <p:nvPr>
            <p:ph idx="1"/>
          </p:nvPr>
        </p:nvSpPr>
        <p:spPr>
          <a:xfrm>
            <a:off x="457200" y="1417638"/>
            <a:ext cx="8229600" cy="5105400"/>
          </a:xfrm>
        </p:spPr>
        <p:txBody>
          <a:bodyPr>
            <a:normAutofit lnSpcReduction="10000"/>
          </a:bodyPr>
          <a:lstStyle/>
          <a:p>
            <a:r>
              <a:rPr lang="en-US" dirty="0" smtClean="0"/>
              <a:t>On Earth, objects experience many forces, one of which is friction. When this happens some of its kinetic energy is transformed into thermal energy.</a:t>
            </a:r>
          </a:p>
          <a:p>
            <a:endParaRPr lang="en-US" dirty="0"/>
          </a:p>
          <a:p>
            <a:r>
              <a:rPr lang="en-US" dirty="0" smtClean="0">
                <a:solidFill>
                  <a:srgbClr val="FFFF00"/>
                </a:solidFill>
              </a:rPr>
              <a:t>Thermal energy </a:t>
            </a:r>
            <a:r>
              <a:rPr lang="en-US" dirty="0" smtClean="0"/>
              <a:t>is the total kinetic and potential energy of the particles in an object.</a:t>
            </a:r>
          </a:p>
          <a:p>
            <a:endParaRPr lang="en-US" dirty="0"/>
          </a:p>
          <a:p>
            <a:r>
              <a:rPr lang="en-US" dirty="0" smtClean="0"/>
              <a:t>Sometimes it is called </a:t>
            </a:r>
            <a:r>
              <a:rPr lang="en-US" dirty="0" smtClean="0">
                <a:solidFill>
                  <a:srgbClr val="FF0000"/>
                </a:solidFill>
                <a:effectLst>
                  <a:outerShdw blurRad="38100" dist="38100" dir="2700000" algn="tl">
                    <a:srgbClr val="000000">
                      <a:alpha val="43137"/>
                    </a:srgbClr>
                  </a:outerShdw>
                </a:effectLst>
              </a:rPr>
              <a:t>heat energy</a:t>
            </a:r>
            <a:r>
              <a:rPr lang="en-US" dirty="0" smtClean="0"/>
              <a:t>, because that’s how we feel thermal energy.</a:t>
            </a:r>
            <a:endParaRPr lang="en-US" dirty="0"/>
          </a:p>
          <a:p>
            <a:endParaRPr lang="en-US" dirty="0"/>
          </a:p>
        </p:txBody>
      </p:sp>
    </p:spTree>
    <p:extLst>
      <p:ext uri="{BB962C8B-B14F-4D97-AF65-F5344CB8AC3E}">
        <p14:creationId xmlns:p14="http://schemas.microsoft.com/office/powerpoint/2010/main" val="6237169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4</a:t>
            </a:r>
            <a:endParaRPr lang="en-US" dirty="0"/>
          </a:p>
        </p:txBody>
      </p:sp>
      <p:sp>
        <p:nvSpPr>
          <p:cNvPr id="3" name="Content Placeholder 2"/>
          <p:cNvSpPr>
            <a:spLocks noGrp="1"/>
          </p:cNvSpPr>
          <p:nvPr>
            <p:ph idx="1"/>
          </p:nvPr>
        </p:nvSpPr>
        <p:spPr>
          <a:xfrm>
            <a:off x="475445" y="1383294"/>
            <a:ext cx="8229600" cy="4525963"/>
          </a:xfrm>
        </p:spPr>
        <p:txBody>
          <a:bodyPr/>
          <a:lstStyle/>
          <a:p>
            <a:r>
              <a:rPr lang="en-US" dirty="0" smtClean="0"/>
              <a:t>Complete Figure 4 (pages 360- 361) with your group.</a:t>
            </a:r>
          </a:p>
          <a:p>
            <a:endParaRPr lang="en-US" dirty="0"/>
          </a:p>
          <a:p>
            <a:r>
              <a:rPr lang="en-US" dirty="0" smtClean="0">
                <a:solidFill>
                  <a:srgbClr val="92D050"/>
                </a:solidFill>
                <a:effectLst>
                  <a:outerShdw blurRad="38100" dist="38100" dir="2700000" algn="tl">
                    <a:srgbClr val="000000">
                      <a:alpha val="43137"/>
                    </a:srgbClr>
                  </a:outerShdw>
                </a:effectLst>
              </a:rPr>
              <a:t>Advanced/Gifted</a:t>
            </a:r>
            <a:r>
              <a:rPr lang="en-US" dirty="0" smtClean="0"/>
              <a:t> complete # 3: Challenge </a:t>
            </a:r>
            <a:endParaRPr lang="en-US" dirty="0"/>
          </a:p>
        </p:txBody>
      </p:sp>
      <p:pic>
        <p:nvPicPr>
          <p:cNvPr id="4" name="Picture 3"/>
          <p:cNvPicPr>
            <a:picLocks noChangeAspect="1"/>
          </p:cNvPicPr>
          <p:nvPr/>
        </p:nvPicPr>
        <p:blipFill>
          <a:blip r:embed="rId2"/>
          <a:stretch>
            <a:fillRect/>
          </a:stretch>
        </p:blipFill>
        <p:spPr>
          <a:xfrm>
            <a:off x="1828800" y="3962400"/>
            <a:ext cx="5257800" cy="27040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096655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Summery</a:t>
            </a:r>
            <a:endParaRPr lang="en-US" dirty="0"/>
          </a:p>
        </p:txBody>
      </p:sp>
      <p:sp>
        <p:nvSpPr>
          <p:cNvPr id="3" name="Content Placeholder 2"/>
          <p:cNvSpPr>
            <a:spLocks noGrp="1"/>
          </p:cNvSpPr>
          <p:nvPr>
            <p:ph idx="1"/>
          </p:nvPr>
        </p:nvSpPr>
        <p:spPr>
          <a:xfrm>
            <a:off x="457200" y="1600200"/>
            <a:ext cx="8229600" cy="4953000"/>
          </a:xfrm>
        </p:spPr>
        <p:txBody>
          <a:bodyPr/>
          <a:lstStyle/>
          <a:p>
            <a:pPr algn="ctr"/>
            <a:r>
              <a:rPr lang="en-US" dirty="0" smtClean="0"/>
              <a:t>Goal: </a:t>
            </a:r>
            <a:r>
              <a:rPr lang="en-US" dirty="0"/>
              <a:t>To understand the Law of Conservation of </a:t>
            </a:r>
            <a:r>
              <a:rPr lang="en-US" dirty="0" smtClean="0"/>
              <a:t>Energy</a:t>
            </a:r>
          </a:p>
          <a:p>
            <a:pPr algn="ctr"/>
            <a:endParaRPr lang="en-US" dirty="0"/>
          </a:p>
          <a:p>
            <a:r>
              <a:rPr lang="en-US" dirty="0" smtClean="0"/>
              <a:t>We know that the </a:t>
            </a:r>
            <a:r>
              <a:rPr lang="en-US" dirty="0" smtClean="0">
                <a:solidFill>
                  <a:srgbClr val="FFFF00"/>
                </a:solidFill>
              </a:rPr>
              <a:t>Law of Conservation of Energy</a:t>
            </a:r>
            <a:r>
              <a:rPr lang="en-US" dirty="0" smtClean="0"/>
              <a:t> says that </a:t>
            </a:r>
            <a:r>
              <a:rPr lang="en-US" dirty="0" smtClean="0">
                <a:solidFill>
                  <a:srgbClr val="D01EB7"/>
                </a:solidFill>
                <a:effectLst>
                  <a:outerShdw blurRad="38100" dist="38100" dir="2700000" algn="tl">
                    <a:srgbClr val="000000">
                      <a:alpha val="43137"/>
                    </a:srgbClr>
                  </a:outerShdw>
                </a:effectLst>
              </a:rPr>
              <a:t>energy cannot be created or destroyed</a:t>
            </a:r>
            <a:r>
              <a:rPr lang="en-US" dirty="0" smtClean="0"/>
              <a:t>. However, energy can be transformed into other types of energy; most commonly between potential and kinetic</a:t>
            </a:r>
            <a:endParaRPr lang="en-US" dirty="0"/>
          </a:p>
        </p:txBody>
      </p:sp>
    </p:spTree>
    <p:extLst>
      <p:ext uri="{BB962C8B-B14F-4D97-AF65-F5344CB8AC3E}">
        <p14:creationId xmlns:p14="http://schemas.microsoft.com/office/powerpoint/2010/main" val="553323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Energy</a:t>
            </a:r>
            <a:endParaRPr lang="en-US" dirty="0"/>
          </a:p>
        </p:txBody>
      </p:sp>
      <p:sp>
        <p:nvSpPr>
          <p:cNvPr id="3" name="Content Placeholder 2"/>
          <p:cNvSpPr>
            <a:spLocks noGrp="1"/>
          </p:cNvSpPr>
          <p:nvPr>
            <p:ph idx="1"/>
          </p:nvPr>
        </p:nvSpPr>
        <p:spPr>
          <a:xfrm>
            <a:off x="457200" y="1600200"/>
            <a:ext cx="8534400" cy="4876800"/>
          </a:xfrm>
        </p:spPr>
        <p:txBody>
          <a:bodyPr>
            <a:normAutofit fontScale="92500" lnSpcReduction="20000"/>
          </a:bodyPr>
          <a:lstStyle/>
          <a:p>
            <a:r>
              <a:rPr lang="en-US" sz="4000" dirty="0" smtClean="0"/>
              <a:t>The ability to do work or cause change is called </a:t>
            </a:r>
            <a:r>
              <a:rPr lang="en-US" sz="4000" i="1" dirty="0" smtClean="0">
                <a:solidFill>
                  <a:srgbClr val="FFFF00"/>
                </a:solidFill>
              </a:rPr>
              <a:t>energy</a:t>
            </a:r>
            <a:r>
              <a:rPr lang="en-US" sz="4000" dirty="0" smtClean="0"/>
              <a:t>. (P. 350)</a:t>
            </a:r>
          </a:p>
          <a:p>
            <a:endParaRPr lang="en-US" sz="4000" i="1" dirty="0"/>
          </a:p>
          <a:p>
            <a:r>
              <a:rPr lang="en-US" sz="3600" dirty="0" smtClean="0"/>
              <a:t>When you do work on an object, some of the energy is transferred to that object.</a:t>
            </a:r>
          </a:p>
          <a:p>
            <a:pPr lvl="1"/>
            <a:r>
              <a:rPr lang="en-US" sz="3500" dirty="0" smtClean="0"/>
              <a:t>Ex. When you push the grocery cart, energy from you is transferred to the cart, making it move</a:t>
            </a:r>
          </a:p>
          <a:p>
            <a:endParaRPr lang="en-US" sz="3600" dirty="0"/>
          </a:p>
          <a:p>
            <a:r>
              <a:rPr lang="en-US" sz="3600" dirty="0" smtClean="0"/>
              <a:t>Energy and work are both measured in </a:t>
            </a:r>
            <a:r>
              <a:rPr lang="en-US" sz="3600" dirty="0" smtClean="0">
                <a:solidFill>
                  <a:srgbClr val="FFFF00"/>
                </a:solidFill>
              </a:rPr>
              <a:t>joules.</a:t>
            </a:r>
            <a:endParaRPr lang="en-US" sz="3600" dirty="0">
              <a:solidFill>
                <a:srgbClr val="FFFF00"/>
              </a:solidFill>
            </a:endParaRPr>
          </a:p>
        </p:txBody>
      </p:sp>
    </p:spTree>
    <p:extLst>
      <p:ext uri="{BB962C8B-B14F-4D97-AF65-F5344CB8AC3E}">
        <p14:creationId xmlns:p14="http://schemas.microsoft.com/office/powerpoint/2010/main" val="163239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295400" y="4343400"/>
            <a:ext cx="6324600" cy="16764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l"/>
            <a:r>
              <a:rPr lang="en-US" dirty="0" smtClean="0"/>
              <a:t>Power</a:t>
            </a:r>
            <a:endParaRPr lang="en-US" dirty="0"/>
          </a:p>
        </p:txBody>
      </p:sp>
      <p:sp>
        <p:nvSpPr>
          <p:cNvPr id="3" name="Content Placeholder 2"/>
          <p:cNvSpPr>
            <a:spLocks noGrp="1"/>
          </p:cNvSpPr>
          <p:nvPr>
            <p:ph idx="1"/>
          </p:nvPr>
        </p:nvSpPr>
        <p:spPr>
          <a:xfrm>
            <a:off x="457200" y="1600201"/>
            <a:ext cx="8229600" cy="2411458"/>
          </a:xfrm>
        </p:spPr>
        <p:txBody>
          <a:bodyPr>
            <a:normAutofit fontScale="92500" lnSpcReduction="20000"/>
          </a:bodyPr>
          <a:lstStyle/>
          <a:p>
            <a:r>
              <a:rPr lang="en-US" sz="3600" dirty="0" smtClean="0">
                <a:solidFill>
                  <a:srgbClr val="FFFF00"/>
                </a:solidFill>
              </a:rPr>
              <a:t>Power</a:t>
            </a:r>
            <a:r>
              <a:rPr lang="en-US" sz="3600" dirty="0" smtClean="0"/>
              <a:t> is the rate that work is done.</a:t>
            </a:r>
          </a:p>
          <a:p>
            <a:endParaRPr lang="en-US" sz="3600" dirty="0"/>
          </a:p>
          <a:p>
            <a:r>
              <a:rPr lang="en-US" sz="3600" dirty="0" smtClean="0"/>
              <a:t>In other words, power is the amount of energy being transferred in any given amount of time (P. 351).</a:t>
            </a:r>
          </a:p>
          <a:p>
            <a:endParaRPr lang="en-US" sz="3600" dirty="0" smtClean="0"/>
          </a:p>
          <a:p>
            <a:pPr lvl="1"/>
            <a:endParaRPr lang="en-US" sz="3200" dirty="0" smtClean="0"/>
          </a:p>
        </p:txBody>
      </p:sp>
      <p:sp>
        <p:nvSpPr>
          <p:cNvPr id="6" name="TextBox 5"/>
          <p:cNvSpPr txBox="1"/>
          <p:nvPr/>
        </p:nvSpPr>
        <p:spPr>
          <a:xfrm>
            <a:off x="1547075" y="4846160"/>
            <a:ext cx="2057400" cy="646331"/>
          </a:xfrm>
          <a:prstGeom prst="rect">
            <a:avLst/>
          </a:prstGeom>
          <a:noFill/>
        </p:spPr>
        <p:txBody>
          <a:bodyPr wrap="square" rtlCol="0">
            <a:spAutoFit/>
          </a:bodyPr>
          <a:lstStyle/>
          <a:p>
            <a:r>
              <a:rPr lang="en-US" sz="3600" dirty="0" smtClean="0">
                <a:solidFill>
                  <a:schemeClr val="accent1">
                    <a:lumMod val="20000"/>
                    <a:lumOff val="80000"/>
                  </a:schemeClr>
                </a:solidFill>
              </a:rPr>
              <a:t>Power =</a:t>
            </a:r>
            <a:endParaRPr lang="en-US" sz="3600" dirty="0">
              <a:solidFill>
                <a:schemeClr val="accent1">
                  <a:lumMod val="20000"/>
                  <a:lumOff val="80000"/>
                </a:schemeClr>
              </a:solidFill>
            </a:endParaRPr>
          </a:p>
        </p:txBody>
      </p:sp>
      <p:sp>
        <p:nvSpPr>
          <p:cNvPr id="7" name="TextBox 6"/>
          <p:cNvSpPr txBox="1"/>
          <p:nvPr/>
        </p:nvSpPr>
        <p:spPr>
          <a:xfrm>
            <a:off x="3505200" y="4553772"/>
            <a:ext cx="4191000" cy="584775"/>
          </a:xfrm>
          <a:prstGeom prst="rect">
            <a:avLst/>
          </a:prstGeom>
          <a:noFill/>
        </p:spPr>
        <p:txBody>
          <a:bodyPr wrap="square" rtlCol="0">
            <a:spAutoFit/>
          </a:bodyPr>
          <a:lstStyle/>
          <a:p>
            <a:r>
              <a:rPr lang="en-US" sz="3200" dirty="0" smtClean="0">
                <a:solidFill>
                  <a:schemeClr val="accent1">
                    <a:lumMod val="20000"/>
                    <a:lumOff val="80000"/>
                  </a:schemeClr>
                </a:solidFill>
              </a:rPr>
              <a:t>Energy Transferred</a:t>
            </a:r>
            <a:endParaRPr lang="en-US" sz="3200" dirty="0">
              <a:solidFill>
                <a:schemeClr val="accent1">
                  <a:lumMod val="20000"/>
                  <a:lumOff val="80000"/>
                </a:schemeClr>
              </a:solidFill>
            </a:endParaRPr>
          </a:p>
        </p:txBody>
      </p:sp>
      <p:sp>
        <p:nvSpPr>
          <p:cNvPr id="8" name="TextBox 7"/>
          <p:cNvSpPr txBox="1"/>
          <p:nvPr/>
        </p:nvSpPr>
        <p:spPr>
          <a:xfrm>
            <a:off x="4419600" y="5200104"/>
            <a:ext cx="2362200" cy="584775"/>
          </a:xfrm>
          <a:prstGeom prst="rect">
            <a:avLst/>
          </a:prstGeom>
          <a:noFill/>
        </p:spPr>
        <p:txBody>
          <a:bodyPr wrap="square" rtlCol="0">
            <a:spAutoFit/>
          </a:bodyPr>
          <a:lstStyle/>
          <a:p>
            <a:r>
              <a:rPr lang="en-US" sz="3200" dirty="0" smtClean="0">
                <a:solidFill>
                  <a:schemeClr val="accent1">
                    <a:lumMod val="20000"/>
                    <a:lumOff val="80000"/>
                  </a:schemeClr>
                </a:solidFill>
              </a:rPr>
              <a:t>Time</a:t>
            </a:r>
            <a:endParaRPr lang="en-US" sz="3200" dirty="0">
              <a:solidFill>
                <a:schemeClr val="accent1">
                  <a:lumMod val="20000"/>
                  <a:lumOff val="80000"/>
                </a:schemeClr>
              </a:solidFill>
            </a:endParaRPr>
          </a:p>
        </p:txBody>
      </p:sp>
      <p:cxnSp>
        <p:nvCxnSpPr>
          <p:cNvPr id="10" name="Straight Connector 9"/>
          <p:cNvCxnSpPr/>
          <p:nvPr/>
        </p:nvCxnSpPr>
        <p:spPr>
          <a:xfrm>
            <a:off x="3429000" y="5169325"/>
            <a:ext cx="3505200" cy="0"/>
          </a:xfrm>
          <a:prstGeom prst="line">
            <a:avLst/>
          </a:prstGeom>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337668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sz="3200" i="1" dirty="0">
                <a:solidFill>
                  <a:prstClr val="white"/>
                </a:solidFill>
              </a:rPr>
              <a:t>Complete Figure 1 on page 351 to </a:t>
            </a:r>
            <a:r>
              <a:rPr lang="en-US" sz="3200" i="1" dirty="0" smtClean="0">
                <a:solidFill>
                  <a:prstClr val="white"/>
                </a:solidFill>
              </a:rPr>
              <a:t>apply your understanding of power.</a:t>
            </a:r>
            <a:endParaRPr lang="en-US" sz="3200" i="1" dirty="0">
              <a:solidFill>
                <a:prstClr val="white"/>
              </a:solidFill>
            </a:endParaRPr>
          </a:p>
          <a:p>
            <a:endParaRPr lang="en-US" dirty="0"/>
          </a:p>
        </p:txBody>
      </p:sp>
      <p:pic>
        <p:nvPicPr>
          <p:cNvPr id="4" name="Picture 3"/>
          <p:cNvPicPr>
            <a:picLocks noChangeAspect="1"/>
          </p:cNvPicPr>
          <p:nvPr/>
        </p:nvPicPr>
        <p:blipFill>
          <a:blip r:embed="rId2">
            <a:duotone>
              <a:prstClr val="black"/>
              <a:schemeClr val="accent2">
                <a:tint val="45000"/>
                <a:satMod val="400000"/>
              </a:schemeClr>
            </a:duotone>
          </a:blip>
          <a:stretch>
            <a:fillRect/>
          </a:stretch>
        </p:blipFill>
        <p:spPr>
          <a:xfrm>
            <a:off x="2895600" y="2895600"/>
            <a:ext cx="365760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22780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Summery</a:t>
            </a:r>
            <a:endParaRPr lang="en-US" dirty="0"/>
          </a:p>
        </p:txBody>
      </p:sp>
      <p:sp>
        <p:nvSpPr>
          <p:cNvPr id="3" name="Content Placeholder 2"/>
          <p:cNvSpPr>
            <a:spLocks noGrp="1"/>
          </p:cNvSpPr>
          <p:nvPr>
            <p:ph idx="1"/>
          </p:nvPr>
        </p:nvSpPr>
        <p:spPr/>
        <p:txBody>
          <a:bodyPr>
            <a:noAutofit/>
          </a:bodyPr>
          <a:lstStyle/>
          <a:p>
            <a:r>
              <a:rPr lang="en-US" sz="4000" dirty="0" smtClean="0"/>
              <a:t>Goal: </a:t>
            </a:r>
            <a:r>
              <a:rPr lang="en-US" sz="4000" dirty="0"/>
              <a:t>To understand how </a:t>
            </a:r>
            <a:r>
              <a:rPr lang="en-US" sz="4000" dirty="0">
                <a:solidFill>
                  <a:srgbClr val="00B0F0"/>
                </a:solidFill>
              </a:rPr>
              <a:t>energy</a:t>
            </a:r>
            <a:r>
              <a:rPr lang="en-US" sz="4000" dirty="0"/>
              <a:t>, </a:t>
            </a:r>
            <a:r>
              <a:rPr lang="en-US" sz="4000" dirty="0">
                <a:solidFill>
                  <a:srgbClr val="D01EB7"/>
                </a:solidFill>
              </a:rPr>
              <a:t>work</a:t>
            </a:r>
            <a:r>
              <a:rPr lang="en-US" sz="4000" dirty="0"/>
              <a:t> and </a:t>
            </a:r>
            <a:r>
              <a:rPr lang="en-US" sz="4000" dirty="0">
                <a:solidFill>
                  <a:srgbClr val="FFFF00"/>
                </a:solidFill>
              </a:rPr>
              <a:t>power</a:t>
            </a:r>
            <a:r>
              <a:rPr lang="en-US" sz="4000" dirty="0"/>
              <a:t> are related</a:t>
            </a:r>
          </a:p>
          <a:p>
            <a:endParaRPr lang="en-US" sz="4000" dirty="0" smtClean="0"/>
          </a:p>
          <a:p>
            <a:r>
              <a:rPr lang="en-US" sz="4000" dirty="0" smtClean="0"/>
              <a:t>So, if the transfer of </a:t>
            </a:r>
            <a:r>
              <a:rPr lang="en-US" sz="4000" dirty="0" smtClean="0">
                <a:solidFill>
                  <a:srgbClr val="00B0F0"/>
                </a:solidFill>
              </a:rPr>
              <a:t>energy</a:t>
            </a:r>
            <a:r>
              <a:rPr lang="en-US" sz="4000" dirty="0" smtClean="0"/>
              <a:t> is </a:t>
            </a:r>
            <a:r>
              <a:rPr lang="en-US" sz="4000" dirty="0" smtClean="0">
                <a:solidFill>
                  <a:srgbClr val="D01EB7"/>
                </a:solidFill>
              </a:rPr>
              <a:t>work</a:t>
            </a:r>
            <a:r>
              <a:rPr lang="en-US" sz="4000" dirty="0" smtClean="0"/>
              <a:t>; </a:t>
            </a:r>
            <a:r>
              <a:rPr lang="en-US" sz="4000" dirty="0" smtClean="0">
                <a:solidFill>
                  <a:srgbClr val="FFFF00"/>
                </a:solidFill>
              </a:rPr>
              <a:t>power</a:t>
            </a:r>
            <a:r>
              <a:rPr lang="en-US" sz="4000" dirty="0" smtClean="0"/>
              <a:t> is the amount of </a:t>
            </a:r>
            <a:r>
              <a:rPr lang="en-US" sz="4000" dirty="0" smtClean="0">
                <a:solidFill>
                  <a:srgbClr val="00B0F0"/>
                </a:solidFill>
              </a:rPr>
              <a:t>energy</a:t>
            </a:r>
            <a:r>
              <a:rPr lang="en-US" sz="4000" dirty="0" smtClean="0"/>
              <a:t> that is transferred in any given amount of time. </a:t>
            </a:r>
            <a:endParaRPr lang="en-US" sz="4000" dirty="0"/>
          </a:p>
        </p:txBody>
      </p:sp>
    </p:spTree>
    <p:extLst>
      <p:ext uri="{BB962C8B-B14F-4D97-AF65-F5344CB8AC3E}">
        <p14:creationId xmlns:p14="http://schemas.microsoft.com/office/powerpoint/2010/main" val="2146046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Energy</a:t>
            </a:r>
            <a:endParaRPr lang="en-US" dirty="0"/>
          </a:p>
        </p:txBody>
      </p:sp>
      <p:sp>
        <p:nvSpPr>
          <p:cNvPr id="3" name="Content Placeholder 2"/>
          <p:cNvSpPr>
            <a:spLocks noGrp="1"/>
          </p:cNvSpPr>
          <p:nvPr>
            <p:ph idx="1"/>
          </p:nvPr>
        </p:nvSpPr>
        <p:spPr/>
        <p:txBody>
          <a:bodyPr>
            <a:normAutofit lnSpcReduction="10000"/>
          </a:bodyPr>
          <a:lstStyle/>
          <a:p>
            <a:r>
              <a:rPr lang="en-US" sz="4400" dirty="0" smtClean="0">
                <a:solidFill>
                  <a:schemeClr val="accent6">
                    <a:lumMod val="75000"/>
                  </a:schemeClr>
                </a:solidFill>
                <a:effectLst>
                  <a:outerShdw blurRad="38100" dist="38100" dir="2700000" algn="tl">
                    <a:srgbClr val="000000">
                      <a:alpha val="43137"/>
                    </a:srgbClr>
                  </a:outerShdw>
                </a:effectLst>
              </a:rPr>
              <a:t>Kinetic</a:t>
            </a:r>
            <a:r>
              <a:rPr lang="en-US" sz="4400" dirty="0" smtClean="0">
                <a:effectLst>
                  <a:outerShdw blurRad="38100" dist="38100" dir="2700000" algn="tl">
                    <a:srgbClr val="000000">
                      <a:alpha val="43137"/>
                    </a:srgbClr>
                  </a:outerShdw>
                </a:effectLst>
              </a:rPr>
              <a:t> and </a:t>
            </a:r>
            <a:r>
              <a:rPr lang="en-US" sz="4400" dirty="0" smtClean="0">
                <a:solidFill>
                  <a:srgbClr val="92D050"/>
                </a:solidFill>
                <a:effectLst>
                  <a:outerShdw blurRad="38100" dist="38100" dir="2700000" algn="tl">
                    <a:srgbClr val="000000">
                      <a:alpha val="43137"/>
                    </a:srgbClr>
                  </a:outerShdw>
                </a:effectLst>
              </a:rPr>
              <a:t>Potential</a:t>
            </a:r>
          </a:p>
          <a:p>
            <a:endParaRPr lang="en-US" sz="4000" dirty="0"/>
          </a:p>
          <a:p>
            <a:r>
              <a:rPr lang="en-US" sz="4000" dirty="0" smtClean="0"/>
              <a:t>Identifying the type of energy depends on three things:</a:t>
            </a:r>
          </a:p>
          <a:p>
            <a:pPr marL="1200150" lvl="1" indent="-742950">
              <a:buFont typeface="+mj-lt"/>
              <a:buAutoNum type="arabicPeriod"/>
            </a:pPr>
            <a:r>
              <a:rPr lang="en-US" sz="3600" dirty="0" smtClean="0"/>
              <a:t>Motion of object</a:t>
            </a:r>
          </a:p>
          <a:p>
            <a:pPr marL="1200150" lvl="1" indent="-742950">
              <a:buFont typeface="+mj-lt"/>
              <a:buAutoNum type="arabicPeriod"/>
            </a:pPr>
            <a:r>
              <a:rPr lang="en-US" sz="3600" dirty="0" smtClean="0"/>
              <a:t>Position of object</a:t>
            </a:r>
          </a:p>
          <a:p>
            <a:pPr marL="1200150" lvl="1" indent="-742950">
              <a:buFont typeface="+mj-lt"/>
              <a:buAutoNum type="arabicPeriod"/>
            </a:pPr>
            <a:r>
              <a:rPr lang="en-US" sz="3600" dirty="0" smtClean="0"/>
              <a:t>Shape of object </a:t>
            </a:r>
            <a:endParaRPr lang="en-US" sz="3600" dirty="0"/>
          </a:p>
        </p:txBody>
      </p:sp>
    </p:spTree>
    <p:extLst>
      <p:ext uri="{BB962C8B-B14F-4D97-AF65-F5344CB8AC3E}">
        <p14:creationId xmlns:p14="http://schemas.microsoft.com/office/powerpoint/2010/main" val="67534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Kinetic Energy</a:t>
            </a:r>
            <a:endParaRPr lang="en-US" dirty="0"/>
          </a:p>
        </p:txBody>
      </p:sp>
      <p:sp>
        <p:nvSpPr>
          <p:cNvPr id="3" name="Content Placeholder 2"/>
          <p:cNvSpPr>
            <a:spLocks noGrp="1"/>
          </p:cNvSpPr>
          <p:nvPr>
            <p:ph idx="1"/>
          </p:nvPr>
        </p:nvSpPr>
        <p:spPr/>
        <p:txBody>
          <a:bodyPr/>
          <a:lstStyle/>
          <a:p>
            <a:r>
              <a:rPr lang="en-US" dirty="0" smtClean="0"/>
              <a:t>The energy an object has due to its motion is called </a:t>
            </a:r>
            <a:r>
              <a:rPr lang="en-US" dirty="0" smtClean="0">
                <a:solidFill>
                  <a:srgbClr val="FFFF00"/>
                </a:solidFill>
              </a:rPr>
              <a:t>kinetic energy</a:t>
            </a:r>
          </a:p>
          <a:p>
            <a:pPr lvl="1"/>
            <a:r>
              <a:rPr lang="en-US" dirty="0" smtClean="0"/>
              <a:t>When one object strikes another object and movies it</a:t>
            </a:r>
          </a:p>
          <a:p>
            <a:endParaRPr lang="en-US" dirty="0"/>
          </a:p>
          <a:p>
            <a:r>
              <a:rPr lang="en-US" dirty="0" smtClean="0"/>
              <a:t>Kinetic energy depends on </a:t>
            </a:r>
            <a:r>
              <a:rPr lang="en-US" i="1" dirty="0" smtClean="0"/>
              <a:t>s</a:t>
            </a:r>
            <a:r>
              <a:rPr lang="en-US" i="1" dirty="0" smtClean="0">
                <a:effectLst>
                  <a:outerShdw blurRad="38100" dist="38100" dir="2700000" algn="tl">
                    <a:srgbClr val="000000">
                      <a:alpha val="43137"/>
                    </a:srgbClr>
                  </a:outerShdw>
                </a:effectLst>
              </a:rPr>
              <a:t>peed</a:t>
            </a:r>
            <a:r>
              <a:rPr lang="en-US" dirty="0" smtClean="0"/>
              <a:t> and </a:t>
            </a:r>
            <a:r>
              <a:rPr lang="en-US" i="1" dirty="0" smtClean="0">
                <a:effectLst>
                  <a:outerShdw blurRad="38100" dist="38100" dir="2700000" algn="tl">
                    <a:srgbClr val="000000">
                      <a:alpha val="43137"/>
                    </a:srgbClr>
                  </a:outerShdw>
                </a:effectLst>
              </a:rPr>
              <a:t>mass</a:t>
            </a:r>
            <a:r>
              <a:rPr lang="en-US" dirty="0" smtClean="0"/>
              <a:t> of an object. The more speed or mass an object has, the greater the amount of kinetic energy.</a:t>
            </a:r>
          </a:p>
          <a:p>
            <a:endParaRPr lang="en-US" dirty="0">
              <a:solidFill>
                <a:srgbClr val="FFFF00"/>
              </a:solidFill>
            </a:endParaRPr>
          </a:p>
          <a:p>
            <a:endParaRPr lang="en-US" dirty="0"/>
          </a:p>
        </p:txBody>
      </p:sp>
    </p:spTree>
    <p:extLst>
      <p:ext uri="{BB962C8B-B14F-4D97-AF65-F5344CB8AC3E}">
        <p14:creationId xmlns:p14="http://schemas.microsoft.com/office/powerpoint/2010/main" val="1232095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Kinetic Example</a:t>
            </a:r>
            <a:endParaRPr lang="en-US" dirty="0"/>
          </a:p>
        </p:txBody>
      </p:sp>
      <p:sp>
        <p:nvSpPr>
          <p:cNvPr id="3" name="Content Placeholder 2"/>
          <p:cNvSpPr>
            <a:spLocks noGrp="1"/>
          </p:cNvSpPr>
          <p:nvPr>
            <p:ph idx="1"/>
          </p:nvPr>
        </p:nvSpPr>
        <p:spPr>
          <a:xfrm>
            <a:off x="457200" y="1295400"/>
            <a:ext cx="5105400" cy="5410200"/>
          </a:xfrm>
        </p:spPr>
        <p:txBody>
          <a:bodyPr>
            <a:noAutofit/>
          </a:bodyPr>
          <a:lstStyle/>
          <a:p>
            <a:r>
              <a:rPr lang="en-US" sz="2500" dirty="0" smtClean="0"/>
              <a:t>Let’s say your friends and you are playing a game of Frisbee. First, you throw with your right hand at 14 m/s. Then with your left it reaches 11 m/s. How is the kinetic energy different in the two throws?</a:t>
            </a:r>
          </a:p>
          <a:p>
            <a:endParaRPr lang="en-US" sz="2500" dirty="0"/>
          </a:p>
          <a:p>
            <a:r>
              <a:rPr lang="en-US" sz="2500" dirty="0" smtClean="0"/>
              <a:t>Now, suppose we doubled the mass of the Frisbee. How has the kinetic energy changed? Which combination of speed and weight would have the most kinetic energy?</a:t>
            </a:r>
          </a:p>
        </p:txBody>
      </p:sp>
      <p:pic>
        <p:nvPicPr>
          <p:cNvPr id="4" name="Picture 3"/>
          <p:cNvPicPr>
            <a:picLocks noChangeAspect="1"/>
          </p:cNvPicPr>
          <p:nvPr/>
        </p:nvPicPr>
        <p:blipFill>
          <a:blip r:embed="rId2"/>
          <a:stretch>
            <a:fillRect/>
          </a:stretch>
        </p:blipFill>
        <p:spPr>
          <a:xfrm>
            <a:off x="5791200" y="1426224"/>
            <a:ext cx="3126084" cy="4484504"/>
          </a:xfrm>
          <a:prstGeom prst="rect">
            <a:avLst/>
          </a:prstGeom>
        </p:spPr>
      </p:pic>
      <p:sp>
        <p:nvSpPr>
          <p:cNvPr id="6" name="Rounded Rectangle 5"/>
          <p:cNvSpPr/>
          <p:nvPr/>
        </p:nvSpPr>
        <p:spPr>
          <a:xfrm>
            <a:off x="685800" y="1295400"/>
            <a:ext cx="4876800" cy="2438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The kinetic energy is greater when you throw with your right hand (14 m/s) because when you increase the speed of an object, you also increase its kinetic energy.</a:t>
            </a:r>
            <a:endParaRPr lang="en-US" sz="2400" dirty="0"/>
          </a:p>
        </p:txBody>
      </p:sp>
      <p:sp>
        <p:nvSpPr>
          <p:cNvPr id="7" name="Rounded Rectangle 6"/>
          <p:cNvSpPr/>
          <p:nvPr/>
        </p:nvSpPr>
        <p:spPr>
          <a:xfrm>
            <a:off x="685800" y="3962400"/>
            <a:ext cx="4724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When you increase the mass of an object, you also increase its kinetic energy. The combination that would represent the greatest kinetic energy would be if you used your right hand to throw (greater speed) and used the heavier Frisbee (greater mass). </a:t>
            </a:r>
            <a:endParaRPr lang="en-US" sz="2000" dirty="0"/>
          </a:p>
        </p:txBody>
      </p:sp>
    </p:spTree>
    <p:extLst>
      <p:ext uri="{BB962C8B-B14F-4D97-AF65-F5344CB8AC3E}">
        <p14:creationId xmlns:p14="http://schemas.microsoft.com/office/powerpoint/2010/main" val="41029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B8A44069B63B4F8620663824A23C71" ma:contentTypeVersion="0" ma:contentTypeDescription="Create a new document." ma:contentTypeScope="" ma:versionID="9a11b1f26a95d0e2a504e8d4fae4a1b5">
  <xsd:schema xmlns:xsd="http://www.w3.org/2001/XMLSchema" xmlns:xs="http://www.w3.org/2001/XMLSchema" xmlns:p="http://schemas.microsoft.com/office/2006/metadata/properties" targetNamespace="http://schemas.microsoft.com/office/2006/metadata/properties" ma:root="true" ma:fieldsID="f21c632c5d5ffa39ebda7ed280bb45e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E1BF4C-F150-4674-93B7-7A98DF01B9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2D4DA59-AD55-4201-8865-896DDF84587D}">
  <ds:schemaRefs>
    <ds:schemaRef ds:uri="http://schemas.microsoft.com/sharepoint/v3/contenttype/forms"/>
  </ds:schemaRefs>
</ds:datastoreItem>
</file>

<file path=customXml/itemProps3.xml><?xml version="1.0" encoding="utf-8"?>
<ds:datastoreItem xmlns:ds="http://schemas.openxmlformats.org/officeDocument/2006/customXml" ds:itemID="{D27135A2-CEBA-4CD6-ACD8-EFA4905C56FE}">
  <ds:schemaRef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Blue waves design template</Template>
  <TotalTime>937</TotalTime>
  <Words>1245</Words>
  <Application>Microsoft Office PowerPoint</Application>
  <PresentationFormat>On-screen Show (4:3)</PresentationFormat>
  <Paragraphs>139</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Energy</vt:lpstr>
      <vt:lpstr>Work, Energy and Power</vt:lpstr>
      <vt:lpstr>Energy</vt:lpstr>
      <vt:lpstr>Power</vt:lpstr>
      <vt:lpstr>Figure 1</vt:lpstr>
      <vt:lpstr>Goal Summery</vt:lpstr>
      <vt:lpstr>Two types of Energy</vt:lpstr>
      <vt:lpstr>Kinetic Energy</vt:lpstr>
      <vt:lpstr>Kinetic Example</vt:lpstr>
      <vt:lpstr>Calculating Kinetic Energy</vt:lpstr>
      <vt:lpstr>Potential Energy</vt:lpstr>
      <vt:lpstr>Types of Potential Energy</vt:lpstr>
      <vt:lpstr>Types of Potential Energy</vt:lpstr>
      <vt:lpstr>Types of Potential Energy</vt:lpstr>
      <vt:lpstr>Energy Transformations</vt:lpstr>
      <vt:lpstr>Goal Summery</vt:lpstr>
      <vt:lpstr>Exit Slip</vt:lpstr>
      <vt:lpstr>Conservation of Energy</vt:lpstr>
      <vt:lpstr>Mechanical Energy</vt:lpstr>
      <vt:lpstr>It’s a funny thing…</vt:lpstr>
      <vt:lpstr>Goal Summery</vt:lpstr>
      <vt:lpstr>Energy Transformations</vt:lpstr>
      <vt:lpstr>Potential to Kinetic</vt:lpstr>
      <vt:lpstr>Pendulum</vt:lpstr>
      <vt:lpstr>Law of Conservation of Energy</vt:lpstr>
      <vt:lpstr>Thermal Energy</vt:lpstr>
      <vt:lpstr>Figure 4</vt:lpstr>
      <vt:lpstr>Goal Summery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dc:title>
  <dc:creator>Keene-krops, Natalie</dc:creator>
  <cp:keywords/>
  <cp:lastModifiedBy>Keene-krops, Natalie</cp:lastModifiedBy>
  <cp:revision>26</cp:revision>
  <dcterms:created xsi:type="dcterms:W3CDTF">2014-11-02T20:37:46Z</dcterms:created>
  <dcterms:modified xsi:type="dcterms:W3CDTF">2014-11-03T12:15:28Z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TC102867109990</vt:lpwstr>
  </property>
  <property fmtid="{D5CDD505-2E9C-101B-9397-08002B2CF9AE}" pid="3" name="ContentTypeId">
    <vt:lpwstr>0x010100E7B8A44069B63B4F8620663824A23C71</vt:lpwstr>
  </property>
  <property fmtid="{D5CDD505-2E9C-101B-9397-08002B2CF9AE}" pid="4" name="IsMyDocuments">
    <vt:bool>true</vt:bool>
  </property>
</Properties>
</file>